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5"/>
  </p:notesMasterIdLst>
  <p:sldIdLst>
    <p:sldId id="256" r:id="rId2"/>
    <p:sldId id="309" r:id="rId3"/>
    <p:sldId id="283" r:id="rId4"/>
    <p:sldId id="327" r:id="rId5"/>
    <p:sldId id="319" r:id="rId6"/>
    <p:sldId id="324" r:id="rId7"/>
    <p:sldId id="285" r:id="rId8"/>
    <p:sldId id="282" r:id="rId9"/>
    <p:sldId id="301" r:id="rId10"/>
    <p:sldId id="320" r:id="rId11"/>
    <p:sldId id="304" r:id="rId12"/>
    <p:sldId id="299" r:id="rId13"/>
    <p:sldId id="270" r:id="rId14"/>
  </p:sldIdLst>
  <p:sldSz cx="12192000" cy="6858000"/>
  <p:notesSz cx="6797675" cy="9926638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2" autoAdjust="0"/>
    <p:restoredTop sz="94660" autoAdjust="0"/>
  </p:normalViewPr>
  <p:slideViewPr>
    <p:cSldViewPr snapToGrid="0">
      <p:cViewPr varScale="1">
        <p:scale>
          <a:sx n="117" d="100"/>
          <a:sy n="117" d="100"/>
        </p:scale>
        <p:origin x="-354" y="-102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5072" cy="496412"/>
          </a:xfrm>
          <a:prstGeom prst="rect">
            <a:avLst/>
          </a:prstGeom>
        </p:spPr>
        <p:txBody>
          <a:bodyPr vert="horz" lIns="92034" tIns="46017" rIns="92034" bIns="46017" rtlCol="0"/>
          <a:lstStyle>
            <a:lvl1pPr algn="l">
              <a:defRPr sz="1200"/>
            </a:lvl1pPr>
          </a:lstStyle>
          <a:p>
            <a:endParaRPr lang="pl-PL" dirty="0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51002" y="1"/>
            <a:ext cx="2945072" cy="496412"/>
          </a:xfrm>
          <a:prstGeom prst="rect">
            <a:avLst/>
          </a:prstGeom>
        </p:spPr>
        <p:txBody>
          <a:bodyPr vert="horz" lIns="92034" tIns="46017" rIns="92034" bIns="46017" rtlCol="0"/>
          <a:lstStyle>
            <a:lvl1pPr algn="r">
              <a:defRPr sz="1200"/>
            </a:lvl1pPr>
          </a:lstStyle>
          <a:p>
            <a:fld id="{74744708-9227-4AB3-9FBC-C98F494FC81A}" type="datetimeFigureOut">
              <a:rPr lang="pl-PL" smtClean="0"/>
              <a:t>2019-05-15</a:t>
            </a:fld>
            <a:endParaRPr lang="pl-PL" dirty="0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034" tIns="46017" rIns="92034" bIns="46017" rtlCol="0" anchor="ctr"/>
          <a:lstStyle/>
          <a:p>
            <a:endParaRPr lang="pl-PL" dirty="0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0249" y="4715113"/>
            <a:ext cx="5437179" cy="4467706"/>
          </a:xfrm>
          <a:prstGeom prst="rect">
            <a:avLst/>
          </a:prstGeom>
        </p:spPr>
        <p:txBody>
          <a:bodyPr vert="horz" lIns="92034" tIns="46017" rIns="92034" bIns="46017" rtlCol="0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9428630"/>
            <a:ext cx="2945072" cy="496411"/>
          </a:xfrm>
          <a:prstGeom prst="rect">
            <a:avLst/>
          </a:prstGeom>
        </p:spPr>
        <p:txBody>
          <a:bodyPr vert="horz" lIns="92034" tIns="46017" rIns="92034" bIns="46017" rtlCol="0" anchor="b"/>
          <a:lstStyle>
            <a:lvl1pPr algn="l">
              <a:defRPr sz="1200"/>
            </a:lvl1pPr>
          </a:lstStyle>
          <a:p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51002" y="9428630"/>
            <a:ext cx="2945072" cy="496411"/>
          </a:xfrm>
          <a:prstGeom prst="rect">
            <a:avLst/>
          </a:prstGeom>
        </p:spPr>
        <p:txBody>
          <a:bodyPr vert="horz" lIns="92034" tIns="46017" rIns="92034" bIns="46017" rtlCol="0" anchor="b"/>
          <a:lstStyle>
            <a:lvl1pPr algn="r">
              <a:defRPr sz="1200"/>
            </a:lvl1pPr>
          </a:lstStyle>
          <a:p>
            <a:fld id="{916ABA77-044D-4036-84B6-DC806848C7AB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2937581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22192-FE2C-47E2-803B-CF83FCC171CD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4913951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D01BD-D3C0-4925-9DEA-76178644648C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1322257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6E21A-3035-4BC3-ADFC-9A5D52280753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9576414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CBF812-9AC4-44EB-B25B-C314F2797B2F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1209469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3E23D1-5493-478D-B5BA-5B79E0B3F28A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3349507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F8B8A5-EE10-4602-8717-BC81C5E429B4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1825325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B18C56-355A-4D47-AB9B-28833877784E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367424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786137-A19D-4FB6-B241-5F41B31D8AF7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5522079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429EE-93A6-4EEC-8D47-6E782212C1FC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6915460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E95272-AE0B-406A-92F2-AA0E642BCC21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2004071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 dirty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EF59C-B33D-4967-A5E9-1E06C8D4264E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774912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FC229F-489C-49FB-9940-090B072BCB33}" type="datetime1">
              <a:rPr lang="pl-PL" smtClean="0"/>
              <a:t>2019-05-15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pl-PL" dirty="0" smtClean="0"/>
              <a:t>biala.ksiega@mnisw.gov.pl</a:t>
            </a:r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7C194B-0667-4A44-9332-20E786D722B7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4258974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836909" y="1464590"/>
            <a:ext cx="10779071" cy="2696705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anchor="ctr" anchorCtr="0">
            <a:normAutofit fontScale="90000"/>
          </a:bodyPr>
          <a:lstStyle/>
          <a:p>
            <a:r>
              <a:rPr lang="pl-PL" sz="4400" b="1" dirty="0" smtClean="0">
                <a:solidFill>
                  <a:srgbClr val="002060"/>
                </a:solidFill>
              </a:rPr>
              <a:t>Informacje dotyczące wizyty studyjnej na Uniwersytecie Helsińskim </a:t>
            </a:r>
            <a:br>
              <a:rPr lang="pl-PL" sz="4400" b="1" dirty="0" smtClean="0">
                <a:solidFill>
                  <a:srgbClr val="002060"/>
                </a:solidFill>
              </a:rPr>
            </a:br>
            <a:r>
              <a:rPr lang="pl-PL" sz="4400" b="1" dirty="0" smtClean="0">
                <a:solidFill>
                  <a:srgbClr val="002060"/>
                </a:solidFill>
              </a:rPr>
              <a:t>w dn. </a:t>
            </a:r>
            <a:r>
              <a:rPr lang="pl-PL" sz="4400" b="1" dirty="0" smtClean="0">
                <a:solidFill>
                  <a:srgbClr val="002060"/>
                </a:solidFill>
              </a:rPr>
              <a:t>19-25.05.2019</a:t>
            </a:r>
            <a:r>
              <a:rPr lang="pl-PL" sz="4400" b="1" dirty="0">
                <a:solidFill>
                  <a:srgbClr val="002060"/>
                </a:solidFill>
              </a:rPr>
              <a:t/>
            </a:r>
            <a:br>
              <a:rPr lang="pl-PL" sz="4400" b="1" dirty="0">
                <a:solidFill>
                  <a:srgbClr val="002060"/>
                </a:solidFill>
              </a:rPr>
            </a:br>
            <a:r>
              <a:rPr lang="pl-PL" sz="4400" b="1" dirty="0" smtClean="0">
                <a:solidFill>
                  <a:srgbClr val="002060"/>
                </a:solidFill>
              </a:rPr>
              <a:t>w projekcie pn. </a:t>
            </a:r>
            <a:r>
              <a:rPr lang="pl-PL" sz="4400" b="1" i="1" dirty="0" smtClean="0">
                <a:solidFill>
                  <a:srgbClr val="002060"/>
                </a:solidFill>
              </a:rPr>
              <a:t>Liderzy w zarządzaniu uczelnią </a:t>
            </a:r>
            <a:br>
              <a:rPr lang="pl-PL" sz="4400" b="1" i="1" dirty="0" smtClean="0">
                <a:solidFill>
                  <a:srgbClr val="002060"/>
                </a:solidFill>
              </a:rPr>
            </a:br>
            <a:r>
              <a:rPr lang="pl-PL" sz="4400" b="1" dirty="0" smtClean="0">
                <a:solidFill>
                  <a:srgbClr val="002060"/>
                </a:solidFill>
              </a:rPr>
              <a:t>w ramach POWER</a:t>
            </a:r>
            <a:endParaRPr lang="en-GB" sz="4400" b="1" i="1" dirty="0">
              <a:solidFill>
                <a:srgbClr val="002060"/>
              </a:solidFill>
            </a:endParaRPr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2986006" y="4392973"/>
            <a:ext cx="6618051" cy="785447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anchor="ctr" anchorCtr="0">
            <a:noAutofit/>
          </a:bodyPr>
          <a:lstStyle/>
          <a:p>
            <a:r>
              <a:rPr lang="en-GB" sz="2000" b="1" noProof="1" smtClean="0">
                <a:solidFill>
                  <a:schemeClr val="tx2"/>
                </a:solidFill>
              </a:rPr>
              <a:t>Wars</a:t>
            </a:r>
            <a:r>
              <a:rPr lang="pl-PL" sz="2000" b="1" noProof="1" smtClean="0">
                <a:solidFill>
                  <a:schemeClr val="tx2"/>
                </a:solidFill>
              </a:rPr>
              <a:t>zawa</a:t>
            </a:r>
            <a:r>
              <a:rPr lang="en-GB" sz="2000" b="1" noProof="1" smtClean="0">
                <a:solidFill>
                  <a:schemeClr val="tx2"/>
                </a:solidFill>
              </a:rPr>
              <a:t>, </a:t>
            </a:r>
            <a:r>
              <a:rPr lang="pl-PL" sz="2000" b="1" noProof="1" smtClean="0">
                <a:solidFill>
                  <a:schemeClr val="tx2"/>
                </a:solidFill>
              </a:rPr>
              <a:t>15</a:t>
            </a:r>
            <a:r>
              <a:rPr lang="pl-PL" sz="2000" b="1" noProof="1" smtClean="0">
                <a:solidFill>
                  <a:schemeClr val="tx2"/>
                </a:solidFill>
              </a:rPr>
              <a:t> </a:t>
            </a:r>
            <a:r>
              <a:rPr lang="pl-PL" sz="2000" b="1" noProof="1" smtClean="0">
                <a:solidFill>
                  <a:schemeClr val="tx2"/>
                </a:solidFill>
              </a:rPr>
              <a:t>maja 2019 r.</a:t>
            </a:r>
            <a:endParaRPr lang="en-GB" sz="2000" b="1" noProof="1">
              <a:solidFill>
                <a:schemeClr val="tx2"/>
              </a:solidFill>
            </a:endParaRPr>
          </a:p>
        </p:txBody>
      </p:sp>
      <p:pic>
        <p:nvPicPr>
          <p:cNvPr id="11" name="Obraz 10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333155" y="5809977"/>
            <a:ext cx="7743280" cy="525147"/>
          </a:xfrm>
          <a:prstGeom prst="rect">
            <a:avLst/>
          </a:prstGeom>
        </p:spPr>
      </p:pic>
      <p:pic>
        <p:nvPicPr>
          <p:cNvPr id="17" name="Obraz 16" descr="logo mnisw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9947" t="28671" r="16580" b="27272"/>
          <a:stretch>
            <a:fillRect/>
          </a:stretch>
        </p:blipFill>
        <p:spPr bwMode="auto">
          <a:xfrm>
            <a:off x="522051" y="561578"/>
            <a:ext cx="2677390" cy="81002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511398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862020" y="1230923"/>
            <a:ext cx="10450750" cy="4243754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 anchorCtr="0">
            <a:normAutofit fontScale="90000"/>
          </a:bodyPr>
          <a:lstStyle/>
          <a:p>
            <a:pPr algn="l">
              <a:lnSpc>
                <a:spcPct val="100000"/>
              </a:lnSpc>
            </a:pPr>
            <a:r>
              <a:rPr lang="pl-PL" sz="2800" dirty="0" smtClean="0">
                <a:solidFill>
                  <a:srgbClr val="002060"/>
                </a:solidFill>
              </a:rPr>
              <a:t/>
            </a:r>
            <a:br>
              <a:rPr lang="pl-PL" sz="2800" dirty="0" smtClean="0">
                <a:solidFill>
                  <a:srgbClr val="002060"/>
                </a:solidFill>
              </a:rPr>
            </a:br>
            <a:r>
              <a:rPr lang="pl-PL" sz="2800" b="1" u="sng" dirty="0" smtClean="0">
                <a:solidFill>
                  <a:srgbClr val="002060"/>
                </a:solidFill>
              </a:rPr>
              <a:t>Ubezpieczyciel</a:t>
            </a:r>
            <a:r>
              <a:rPr lang="pl-PL" sz="2800" b="1" u="sng" dirty="0">
                <a:solidFill>
                  <a:srgbClr val="002060"/>
                </a:solidFill>
              </a:rPr>
              <a:t>:</a:t>
            </a:r>
            <a:r>
              <a:rPr lang="pl-PL" sz="2800" dirty="0">
                <a:solidFill>
                  <a:srgbClr val="002060"/>
                </a:solidFill>
              </a:rPr>
              <a:t/>
            </a:r>
            <a:br>
              <a:rPr lang="pl-PL" sz="2800" dirty="0">
                <a:solidFill>
                  <a:srgbClr val="002060"/>
                </a:solidFill>
              </a:rPr>
            </a:br>
            <a:r>
              <a:rPr lang="pl-PL" sz="2800" dirty="0" smtClean="0">
                <a:solidFill>
                  <a:srgbClr val="002060"/>
                </a:solidFill>
              </a:rPr>
              <a:t/>
            </a:r>
            <a:br>
              <a:rPr lang="pl-PL" sz="2800" dirty="0" smtClean="0">
                <a:solidFill>
                  <a:srgbClr val="002060"/>
                </a:solidFill>
              </a:rPr>
            </a:br>
            <a:r>
              <a:rPr lang="pl-PL" sz="2800" dirty="0">
                <a:solidFill>
                  <a:srgbClr val="002060"/>
                </a:solidFill>
              </a:rPr>
              <a:t>Gothaer Towarzystwo Ubezpieczeń S.A</a:t>
            </a:r>
            <a:r>
              <a:rPr lang="pl-PL" sz="2800" dirty="0" smtClean="0">
                <a:solidFill>
                  <a:srgbClr val="002060"/>
                </a:solidFill>
              </a:rPr>
              <a:t>.</a:t>
            </a:r>
            <a:r>
              <a:rPr lang="pl-PL" sz="2800" dirty="0">
                <a:solidFill>
                  <a:srgbClr val="002060"/>
                </a:solidFill>
              </a:rPr>
              <a:t/>
            </a:r>
            <a:br>
              <a:rPr lang="pl-PL" sz="2800" dirty="0">
                <a:solidFill>
                  <a:srgbClr val="002060"/>
                </a:solidFill>
              </a:rPr>
            </a:br>
            <a:r>
              <a:rPr lang="pl-PL" sz="2800" dirty="0" smtClean="0">
                <a:solidFill>
                  <a:srgbClr val="002060"/>
                </a:solidFill>
              </a:rPr>
              <a:t/>
            </a:r>
            <a:br>
              <a:rPr lang="pl-PL" sz="2800" dirty="0" smtClean="0">
                <a:solidFill>
                  <a:srgbClr val="002060"/>
                </a:solidFill>
              </a:rPr>
            </a:br>
            <a:r>
              <a:rPr lang="pl-PL" sz="2800" dirty="0" smtClean="0">
                <a:solidFill>
                  <a:srgbClr val="002060"/>
                </a:solidFill>
              </a:rPr>
              <a:t>Ogólne warunki ubezpieczenia oraz jego zakres zostaną przesłane w mailu.</a:t>
            </a:r>
            <a:r>
              <a:rPr lang="pl-PL" sz="2800" dirty="0">
                <a:solidFill>
                  <a:srgbClr val="002060"/>
                </a:solidFill>
              </a:rPr>
              <a:t/>
            </a:r>
            <a:br>
              <a:rPr lang="pl-PL" sz="2800" dirty="0">
                <a:solidFill>
                  <a:srgbClr val="002060"/>
                </a:solidFill>
              </a:rPr>
            </a:br>
            <a:r>
              <a:rPr lang="pl-PL" sz="2800" b="1" dirty="0" smtClean="0">
                <a:solidFill>
                  <a:srgbClr val="002060"/>
                </a:solidFill>
              </a:rPr>
              <a:t/>
            </a:r>
            <a:br>
              <a:rPr lang="pl-PL" sz="2800" b="1" dirty="0" smtClean="0">
                <a:solidFill>
                  <a:srgbClr val="002060"/>
                </a:solidFill>
              </a:rPr>
            </a:br>
            <a:r>
              <a:rPr lang="pl-PL" sz="2800" dirty="0">
                <a:solidFill>
                  <a:srgbClr val="002060"/>
                </a:solidFill>
              </a:rPr>
              <a:t>Karty </a:t>
            </a:r>
            <a:r>
              <a:rPr lang="pl-PL" sz="2800" dirty="0" smtClean="0">
                <a:solidFill>
                  <a:srgbClr val="002060"/>
                </a:solidFill>
              </a:rPr>
              <a:t>potwierdzające ubezpieczenie kosztów leczenia za granicą z numerem telefonu, pod który należy zgłosić ew. szkodę, zostaną rozdane na spotkaniu przedwyjazdowym, ewentualnie na lotnisku w dniu odlotu.</a:t>
            </a:r>
            <a:r>
              <a:rPr lang="pl-PL" sz="2800" b="1" dirty="0">
                <a:solidFill>
                  <a:srgbClr val="002060"/>
                </a:solidFill>
              </a:rPr>
              <a:t/>
            </a:r>
            <a:br>
              <a:rPr lang="pl-PL" sz="2800" b="1" dirty="0">
                <a:solidFill>
                  <a:srgbClr val="002060"/>
                </a:solidFill>
              </a:rPr>
            </a:br>
            <a:r>
              <a:rPr lang="pl-PL" sz="2800" dirty="0" smtClean="0">
                <a:solidFill>
                  <a:srgbClr val="002060"/>
                </a:solidFill>
              </a:rPr>
              <a:t/>
            </a:r>
            <a:br>
              <a:rPr lang="pl-PL" sz="2800" dirty="0" smtClean="0">
                <a:solidFill>
                  <a:srgbClr val="002060"/>
                </a:solidFill>
              </a:rPr>
            </a:br>
            <a:endParaRPr lang="pl-PL" sz="2800" b="1" dirty="0">
              <a:solidFill>
                <a:srgbClr val="002060"/>
              </a:solidFill>
            </a:endParaRPr>
          </a:p>
        </p:txBody>
      </p:sp>
      <p:pic>
        <p:nvPicPr>
          <p:cNvPr id="5" name="Obraz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  <p:sp>
        <p:nvSpPr>
          <p:cNvPr id="4" name="pole tekstowe 3"/>
          <p:cNvSpPr txBox="1"/>
          <p:nvPr/>
        </p:nvSpPr>
        <p:spPr>
          <a:xfrm>
            <a:off x="3821724" y="437382"/>
            <a:ext cx="4618892" cy="461665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pl-PL" sz="2400" b="1" dirty="0" smtClean="0">
                <a:solidFill>
                  <a:schemeClr val="accent1"/>
                </a:solidFill>
              </a:rPr>
              <a:t>UBEZPIECZENIE</a:t>
            </a:r>
            <a:endParaRPr lang="pl-PL" sz="24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24453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1119927" y="1008185"/>
            <a:ext cx="10450750" cy="4541853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 anchorCtr="0">
            <a:normAutofit fontScale="90000"/>
          </a:bodyPr>
          <a:lstStyle/>
          <a:p>
            <a:pPr algn="l">
              <a:lnSpc>
                <a:spcPct val="150000"/>
              </a:lnSpc>
            </a:pPr>
            <a:r>
              <a:rPr lang="pl-PL" sz="2700" b="1" dirty="0" smtClean="0">
                <a:solidFill>
                  <a:srgbClr val="002060"/>
                </a:solidFill>
              </a:rPr>
              <a:t/>
            </a:r>
            <a:br>
              <a:rPr lang="pl-PL" sz="2700" b="1" dirty="0" smtClean="0">
                <a:solidFill>
                  <a:srgbClr val="002060"/>
                </a:solidFill>
              </a:rPr>
            </a:br>
            <a:r>
              <a:rPr lang="pl-PL" sz="2700" b="1" dirty="0" smtClean="0">
                <a:solidFill>
                  <a:srgbClr val="002060"/>
                </a:solidFill>
              </a:rPr>
              <a:t/>
            </a:r>
            <a:br>
              <a:rPr lang="pl-PL" sz="2700" b="1" dirty="0" smtClean="0">
                <a:solidFill>
                  <a:srgbClr val="002060"/>
                </a:solidFill>
              </a:rPr>
            </a:br>
            <a:r>
              <a:rPr lang="pl-PL" sz="2700" dirty="0" smtClean="0">
                <a:solidFill>
                  <a:srgbClr val="002060"/>
                </a:solidFill>
              </a:rPr>
              <a:t>1. Sugerujemy</a:t>
            </a:r>
            <a:r>
              <a:rPr lang="pl-PL" sz="2700" dirty="0">
                <a:solidFill>
                  <a:srgbClr val="002060"/>
                </a:solidFill>
              </a:rPr>
              <a:t>, aby uczestnicy </a:t>
            </a:r>
            <a:r>
              <a:rPr lang="pl-PL" sz="2700" dirty="0" smtClean="0">
                <a:solidFill>
                  <a:srgbClr val="002060"/>
                </a:solidFill>
              </a:rPr>
              <a:t>wyjazdu zaopatrzyli </a:t>
            </a:r>
            <a:r>
              <a:rPr lang="pl-PL" sz="2700" dirty="0">
                <a:solidFill>
                  <a:srgbClr val="002060"/>
                </a:solidFill>
              </a:rPr>
              <a:t>się w karty EKUZ. </a:t>
            </a:r>
            <a:br>
              <a:rPr lang="pl-PL" sz="2700" dirty="0">
                <a:solidFill>
                  <a:srgbClr val="002060"/>
                </a:solidFill>
              </a:rPr>
            </a:br>
            <a:r>
              <a:rPr lang="pl-PL" sz="2700" dirty="0" smtClean="0">
                <a:solidFill>
                  <a:srgbClr val="002060"/>
                </a:solidFill>
              </a:rPr>
              <a:t>2. Obecność </a:t>
            </a:r>
            <a:r>
              <a:rPr lang="pl-PL" sz="2700" dirty="0">
                <a:solidFill>
                  <a:srgbClr val="002060"/>
                </a:solidFill>
              </a:rPr>
              <a:t>na zajęciach </a:t>
            </a:r>
            <a:r>
              <a:rPr lang="pl-PL" sz="2700" dirty="0" smtClean="0">
                <a:solidFill>
                  <a:srgbClr val="002060"/>
                </a:solidFill>
              </a:rPr>
              <a:t>jest </a:t>
            </a:r>
            <a:r>
              <a:rPr lang="pl-PL" sz="2700" dirty="0">
                <a:solidFill>
                  <a:srgbClr val="002060"/>
                </a:solidFill>
              </a:rPr>
              <a:t>obowiązkowa. </a:t>
            </a:r>
            <a:br>
              <a:rPr lang="pl-PL" sz="2700" dirty="0">
                <a:solidFill>
                  <a:srgbClr val="002060"/>
                </a:solidFill>
              </a:rPr>
            </a:br>
            <a:r>
              <a:rPr lang="pl-PL" sz="2700" dirty="0" smtClean="0">
                <a:solidFill>
                  <a:srgbClr val="002060"/>
                </a:solidFill>
              </a:rPr>
              <a:t>3. Konieczność </a:t>
            </a:r>
            <a:r>
              <a:rPr lang="pl-PL" sz="2700" dirty="0">
                <a:solidFill>
                  <a:srgbClr val="002060"/>
                </a:solidFill>
              </a:rPr>
              <a:t>codziennego podpisywania list obecności i </a:t>
            </a:r>
            <a:r>
              <a:rPr lang="pl-PL" sz="2700" dirty="0" smtClean="0">
                <a:solidFill>
                  <a:srgbClr val="002060"/>
                </a:solidFill>
              </a:rPr>
              <a:t>wypełniania </a:t>
            </a:r>
            <a:r>
              <a:rPr lang="pl-PL" sz="2700" dirty="0">
                <a:solidFill>
                  <a:srgbClr val="002060"/>
                </a:solidFill>
              </a:rPr>
              <a:t>ankiet ewaluacyjnych</a:t>
            </a:r>
            <a:r>
              <a:rPr lang="pl-PL" sz="2700" dirty="0" smtClean="0">
                <a:solidFill>
                  <a:srgbClr val="002060"/>
                </a:solidFill>
              </a:rPr>
              <a:t>.</a:t>
            </a:r>
            <a:br>
              <a:rPr lang="pl-PL" sz="2700" dirty="0" smtClean="0">
                <a:solidFill>
                  <a:srgbClr val="002060"/>
                </a:solidFill>
              </a:rPr>
            </a:br>
            <a:r>
              <a:rPr lang="pl-PL" sz="2700" dirty="0" smtClean="0">
                <a:solidFill>
                  <a:srgbClr val="002060"/>
                </a:solidFill>
              </a:rPr>
              <a:t>4. </a:t>
            </a:r>
            <a:r>
              <a:rPr lang="pl-PL" sz="2700" dirty="0" err="1" smtClean="0">
                <a:solidFill>
                  <a:srgbClr val="002060"/>
                </a:solidFill>
              </a:rPr>
              <a:t>MNiSW</a:t>
            </a:r>
            <a:r>
              <a:rPr lang="pl-PL" sz="2700" dirty="0" smtClean="0">
                <a:solidFill>
                  <a:srgbClr val="002060"/>
                </a:solidFill>
              </a:rPr>
              <a:t> nie wypłaca uczestnikom diet wyjazdowych.</a:t>
            </a:r>
            <a:r>
              <a:rPr lang="pl-PL" sz="2700" dirty="0">
                <a:solidFill>
                  <a:srgbClr val="002060"/>
                </a:solidFill>
              </a:rPr>
              <a:t/>
            </a:r>
            <a:br>
              <a:rPr lang="pl-PL" sz="2700" dirty="0">
                <a:solidFill>
                  <a:srgbClr val="002060"/>
                </a:solidFill>
              </a:rPr>
            </a:br>
            <a:r>
              <a:rPr lang="pl-PL" sz="2700" dirty="0">
                <a:solidFill>
                  <a:srgbClr val="002060"/>
                </a:solidFill>
              </a:rPr>
              <a:t>5</a:t>
            </a:r>
            <a:r>
              <a:rPr lang="pl-PL" sz="2700" dirty="0" smtClean="0">
                <a:solidFill>
                  <a:srgbClr val="002060"/>
                </a:solidFill>
              </a:rPr>
              <a:t>. Raport.</a:t>
            </a:r>
            <a:br>
              <a:rPr lang="pl-PL" sz="2700" dirty="0" smtClean="0">
                <a:solidFill>
                  <a:srgbClr val="002060"/>
                </a:solidFill>
              </a:rPr>
            </a:br>
            <a:r>
              <a:rPr lang="pl-PL" sz="2700" dirty="0" smtClean="0">
                <a:solidFill>
                  <a:srgbClr val="002060"/>
                </a:solidFill>
              </a:rPr>
              <a:t>Bardzo </a:t>
            </a:r>
            <a:r>
              <a:rPr lang="pl-PL" sz="2700" dirty="0">
                <a:solidFill>
                  <a:srgbClr val="002060"/>
                </a:solidFill>
              </a:rPr>
              <a:t>prosimy o upewnienie </a:t>
            </a:r>
            <a:r>
              <a:rPr lang="pl-PL" sz="2700" dirty="0" smtClean="0">
                <a:solidFill>
                  <a:srgbClr val="002060"/>
                </a:solidFill>
              </a:rPr>
              <a:t>się, czy oświadczenie dotyczące zgody </a:t>
            </a:r>
            <a:r>
              <a:rPr lang="pl-PL" sz="2700" dirty="0">
                <a:solidFill>
                  <a:srgbClr val="002060"/>
                </a:solidFill>
              </a:rPr>
              <a:t>na przetwarzanie danych osobowych została </a:t>
            </a:r>
            <a:r>
              <a:rPr lang="pl-PL" sz="2700" dirty="0" smtClean="0">
                <a:solidFill>
                  <a:srgbClr val="002060"/>
                </a:solidFill>
              </a:rPr>
              <a:t>przekazana </a:t>
            </a:r>
            <a:r>
              <a:rPr lang="pl-PL" sz="2700" dirty="0">
                <a:solidFill>
                  <a:srgbClr val="002060"/>
                </a:solidFill>
              </a:rPr>
              <a:t>pracownikowi </a:t>
            </a:r>
            <a:r>
              <a:rPr lang="pl-PL" sz="2700" dirty="0" err="1">
                <a:solidFill>
                  <a:srgbClr val="002060"/>
                </a:solidFill>
              </a:rPr>
              <a:t>MNiSW</a:t>
            </a:r>
            <a:r>
              <a:rPr lang="pl-PL" sz="2700" dirty="0" smtClean="0">
                <a:solidFill>
                  <a:srgbClr val="002060"/>
                </a:solidFill>
              </a:rPr>
              <a:t>.</a:t>
            </a:r>
            <a:r>
              <a:rPr lang="pl-PL" sz="2700" b="1" dirty="0">
                <a:solidFill>
                  <a:srgbClr val="002060"/>
                </a:solidFill>
              </a:rPr>
              <a:t/>
            </a:r>
            <a:br>
              <a:rPr lang="pl-PL" sz="2700" b="1" dirty="0">
                <a:solidFill>
                  <a:srgbClr val="002060"/>
                </a:solidFill>
              </a:rPr>
            </a:br>
            <a:r>
              <a:rPr lang="pl-PL" sz="3200" dirty="0">
                <a:solidFill>
                  <a:srgbClr val="002060"/>
                </a:solidFill>
              </a:rPr>
              <a:t/>
            </a:r>
            <a:br>
              <a:rPr lang="pl-PL" sz="3200" dirty="0">
                <a:solidFill>
                  <a:srgbClr val="002060"/>
                </a:solidFill>
              </a:rPr>
            </a:br>
            <a:endParaRPr lang="pl-PL" sz="3200" dirty="0">
              <a:solidFill>
                <a:srgbClr val="002060"/>
              </a:solidFill>
            </a:endParaRPr>
          </a:p>
        </p:txBody>
      </p:sp>
      <p:pic>
        <p:nvPicPr>
          <p:cNvPr id="5" name="Obraz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  <p:sp>
        <p:nvSpPr>
          <p:cNvPr id="3" name="pole tekstowe 2"/>
          <p:cNvSpPr txBox="1"/>
          <p:nvPr/>
        </p:nvSpPr>
        <p:spPr>
          <a:xfrm>
            <a:off x="4220308" y="398584"/>
            <a:ext cx="3938954" cy="461665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pl-PL" sz="2400" b="1" dirty="0" smtClean="0">
                <a:solidFill>
                  <a:schemeClr val="accent1"/>
                </a:solidFill>
              </a:rPr>
              <a:t>DODATKOWE INFORMACJE</a:t>
            </a:r>
            <a:endParaRPr lang="pl-PL" sz="24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02033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433755" y="914400"/>
            <a:ext cx="11031414" cy="4325815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 anchorCtr="0">
            <a:normAutofit/>
          </a:bodyPr>
          <a:lstStyle/>
          <a:p>
            <a:r>
              <a:rPr lang="pl-PL" sz="3600" b="1" dirty="0" smtClean="0">
                <a:solidFill>
                  <a:schemeClr val="accent1">
                    <a:lumMod val="50000"/>
                  </a:schemeClr>
                </a:solidFill>
              </a:rPr>
              <a:t>Pytania do prezentacji.</a:t>
            </a:r>
            <a:br>
              <a:rPr lang="pl-PL" sz="3600" b="1" dirty="0" smtClean="0">
                <a:solidFill>
                  <a:schemeClr val="accent1">
                    <a:lumMod val="50000"/>
                  </a:schemeClr>
                </a:solidFill>
              </a:rPr>
            </a:br>
            <a:r>
              <a:rPr lang="pl-PL" sz="3600" b="1" dirty="0">
                <a:solidFill>
                  <a:schemeClr val="accent1">
                    <a:lumMod val="50000"/>
                  </a:schemeClr>
                </a:solidFill>
              </a:rPr>
              <a:t/>
            </a:r>
            <a:br>
              <a:rPr lang="pl-PL" sz="3600" b="1" dirty="0">
                <a:solidFill>
                  <a:schemeClr val="accent1">
                    <a:lumMod val="50000"/>
                  </a:schemeClr>
                </a:solidFill>
              </a:rPr>
            </a:br>
            <a:r>
              <a:rPr lang="pl-PL" sz="3600" dirty="0" smtClean="0">
                <a:solidFill>
                  <a:schemeClr val="accent1">
                    <a:lumMod val="50000"/>
                  </a:schemeClr>
                </a:solidFill>
              </a:rPr>
              <a:t>W </a:t>
            </a:r>
            <a:r>
              <a:rPr lang="pl-PL" sz="3600" dirty="0">
                <a:solidFill>
                  <a:schemeClr val="accent1">
                    <a:lumMod val="50000"/>
                  </a:schemeClr>
                </a:solidFill>
              </a:rPr>
              <a:t>razie dodatkowych pytań </a:t>
            </a:r>
            <a:r>
              <a:rPr lang="pl-PL" sz="3600" dirty="0" smtClean="0">
                <a:solidFill>
                  <a:schemeClr val="accent1">
                    <a:lumMod val="50000"/>
                  </a:schemeClr>
                </a:solidFill>
              </a:rPr>
              <a:t/>
            </a:r>
            <a:br>
              <a:rPr lang="pl-PL" sz="3600" dirty="0" smtClean="0">
                <a:solidFill>
                  <a:schemeClr val="accent1">
                    <a:lumMod val="50000"/>
                  </a:schemeClr>
                </a:solidFill>
              </a:rPr>
            </a:br>
            <a:r>
              <a:rPr lang="pl-PL" sz="3600" dirty="0" smtClean="0">
                <a:solidFill>
                  <a:schemeClr val="accent1">
                    <a:lumMod val="50000"/>
                  </a:schemeClr>
                </a:solidFill>
              </a:rPr>
              <a:t>po spotkaniu przedwyjazdowym </a:t>
            </a:r>
            <a:br>
              <a:rPr lang="pl-PL" sz="3600" dirty="0" smtClean="0">
                <a:solidFill>
                  <a:schemeClr val="accent1">
                    <a:lumMod val="50000"/>
                  </a:schemeClr>
                </a:solidFill>
              </a:rPr>
            </a:br>
            <a:r>
              <a:rPr lang="pl-PL" sz="3600" dirty="0" smtClean="0">
                <a:solidFill>
                  <a:schemeClr val="accent1">
                    <a:lumMod val="50000"/>
                  </a:schemeClr>
                </a:solidFill>
              </a:rPr>
              <a:t>prosimy </a:t>
            </a:r>
            <a:r>
              <a:rPr lang="pl-PL" sz="3600" dirty="0">
                <a:solidFill>
                  <a:schemeClr val="accent1">
                    <a:lumMod val="50000"/>
                  </a:schemeClr>
                </a:solidFill>
              </a:rPr>
              <a:t>o przesłanie zapytania na adres mailowy: </a:t>
            </a:r>
            <a:r>
              <a:rPr lang="pl-PL" sz="3600" dirty="0" smtClean="0">
                <a:solidFill>
                  <a:schemeClr val="accent1">
                    <a:lumMod val="50000"/>
                  </a:schemeClr>
                </a:solidFill>
              </a:rPr>
              <a:t/>
            </a:r>
            <a:br>
              <a:rPr lang="pl-PL" sz="3600" dirty="0" smtClean="0">
                <a:solidFill>
                  <a:schemeClr val="accent1">
                    <a:lumMod val="50000"/>
                  </a:schemeClr>
                </a:solidFill>
              </a:rPr>
            </a:br>
            <a:r>
              <a:rPr lang="pl-PL" sz="3600" b="1" dirty="0" smtClean="0">
                <a:solidFill>
                  <a:srgbClr val="FF0000"/>
                </a:solidFill>
              </a:rPr>
              <a:t>Liderzy@mnisw.gov.pl</a:t>
            </a:r>
            <a:endParaRPr lang="en-GB" sz="3200" b="1" dirty="0">
              <a:solidFill>
                <a:srgbClr val="FF0000"/>
              </a:solidFill>
            </a:endParaRPr>
          </a:p>
        </p:txBody>
      </p:sp>
      <p:pic>
        <p:nvPicPr>
          <p:cNvPr id="4" name="Obraz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2667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430214" y="2168768"/>
            <a:ext cx="8886093" cy="926123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anchor="ctr" anchorCtr="0">
            <a:normAutofit fontScale="40000" lnSpcReduction="20000"/>
          </a:bodyPr>
          <a:lstStyle/>
          <a:p>
            <a:endParaRPr lang="pl-PL" sz="2800" b="1" dirty="0" smtClean="0">
              <a:solidFill>
                <a:schemeClr val="bg1"/>
              </a:solidFill>
            </a:endParaRPr>
          </a:p>
          <a:p>
            <a:r>
              <a:rPr lang="pl-PL" sz="8000" b="1" dirty="0" smtClean="0">
                <a:solidFill>
                  <a:srgbClr val="002060"/>
                </a:solidFill>
              </a:rPr>
              <a:t>DZIĘKUJEMY ZA UWAGĘ</a:t>
            </a:r>
            <a:endParaRPr lang="en-GB" sz="8000" b="1" dirty="0" smtClean="0">
              <a:solidFill>
                <a:srgbClr val="002060"/>
              </a:solidFill>
            </a:endParaRPr>
          </a:p>
          <a:p>
            <a:r>
              <a:rPr lang="pl-PL" sz="2800" b="1" dirty="0" smtClean="0">
                <a:solidFill>
                  <a:schemeClr val="bg1"/>
                </a:solidFill>
              </a:rPr>
              <a:t> </a:t>
            </a:r>
            <a:endParaRPr lang="pl-PL" sz="2800" b="1" dirty="0">
              <a:solidFill>
                <a:schemeClr val="bg1"/>
              </a:solidFill>
            </a:endParaRPr>
          </a:p>
        </p:txBody>
      </p:sp>
      <p:pic>
        <p:nvPicPr>
          <p:cNvPr id="4" name="Obraz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22050" y="413385"/>
            <a:ext cx="2676376" cy="810838"/>
          </a:xfrm>
          <a:prstGeom prst="rect">
            <a:avLst/>
          </a:prstGeom>
        </p:spPr>
      </p:pic>
      <p:pic>
        <p:nvPicPr>
          <p:cNvPr id="5" name="Obraz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2936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Obraz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865414" y="1289957"/>
            <a:ext cx="9708376" cy="3500305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l">
              <a:lnSpc>
                <a:spcPct val="80000"/>
              </a:lnSpc>
            </a:pPr>
            <a:r>
              <a:rPr lang="pl-PL" sz="2200" b="1" u="sng" dirty="0" smtClean="0">
                <a:solidFill>
                  <a:srgbClr val="002060"/>
                </a:solidFill>
              </a:rPr>
              <a:t/>
            </a:r>
            <a:br>
              <a:rPr lang="pl-PL" sz="2200" b="1" u="sng" dirty="0" smtClean="0">
                <a:solidFill>
                  <a:srgbClr val="002060"/>
                </a:solidFill>
              </a:rPr>
            </a:br>
            <a:r>
              <a:rPr lang="pl-PL" sz="3200" b="1" u="sng" dirty="0" smtClean="0">
                <a:solidFill>
                  <a:srgbClr val="002060"/>
                </a:solidFill>
              </a:rPr>
              <a:t>1. Cel szkolenia:</a:t>
            </a:r>
            <a:br>
              <a:rPr lang="pl-PL" sz="3200" b="1" u="sng" dirty="0" smtClean="0">
                <a:solidFill>
                  <a:srgbClr val="002060"/>
                </a:solidFill>
              </a:rPr>
            </a:br>
            <a:r>
              <a:rPr lang="pl-PL" sz="3200" b="1" dirty="0" smtClean="0">
                <a:solidFill>
                  <a:srgbClr val="002060"/>
                </a:solidFill>
              </a:rPr>
              <a:t/>
            </a:r>
            <a:br>
              <a:rPr lang="pl-PL" sz="3200" b="1" dirty="0" smtClean="0">
                <a:solidFill>
                  <a:srgbClr val="002060"/>
                </a:solidFill>
              </a:rPr>
            </a:br>
            <a:r>
              <a:rPr lang="pl-PL" sz="3200" b="1" dirty="0" smtClean="0">
                <a:solidFill>
                  <a:srgbClr val="002060"/>
                </a:solidFill>
              </a:rPr>
              <a:t>poprawa kompetencji zarządczych kadry zarządzającej polskich uczelni dzięki poznaniu dobrych praktyk w zakresie:</a:t>
            </a:r>
            <a:br>
              <a:rPr lang="pl-PL" sz="3200" b="1" dirty="0" smtClean="0">
                <a:solidFill>
                  <a:srgbClr val="002060"/>
                </a:solidFill>
              </a:rPr>
            </a:br>
            <a:r>
              <a:rPr lang="pl-PL" sz="1800" b="1" dirty="0" smtClean="0">
                <a:solidFill>
                  <a:srgbClr val="002060"/>
                </a:solidFill>
              </a:rPr>
              <a:t>konsolidacji uczelni, współpracy z otoczeniem społeczno-gospodarczym, rozwoju nowych metod edukacyjnych i kompetencji studentów oraz kadry akademickiej, współpracy uczelni i instytutów badawczych, internacjonalizacji uczelni, komercjalizacji wyników badań, modeli uczelni, rozwoju kluczowych kompetencji uczelni. </a:t>
            </a:r>
            <a:r>
              <a:rPr lang="pl-PL" sz="2000" b="1" dirty="0">
                <a:solidFill>
                  <a:srgbClr val="002060"/>
                </a:solidFill>
              </a:rPr>
              <a:t/>
            </a:r>
            <a:br>
              <a:rPr lang="pl-PL" sz="2000" b="1" dirty="0">
                <a:solidFill>
                  <a:srgbClr val="002060"/>
                </a:solidFill>
              </a:rPr>
            </a:br>
            <a:r>
              <a:rPr lang="pl-PL" sz="2200" dirty="0" smtClean="0">
                <a:solidFill>
                  <a:srgbClr val="002060"/>
                </a:solidFill>
              </a:rPr>
              <a:t/>
            </a:r>
            <a:br>
              <a:rPr lang="pl-PL" sz="2200" dirty="0" smtClean="0">
                <a:solidFill>
                  <a:srgbClr val="002060"/>
                </a:solidFill>
              </a:rPr>
            </a:br>
            <a:endParaRPr lang="pl-PL" sz="2200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402462" y="357924"/>
            <a:ext cx="6239579" cy="461665"/>
          </a:xfrm>
          <a:prstGeom prst="rect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pl-PL" sz="2400" b="1" dirty="0" smtClean="0">
                <a:solidFill>
                  <a:schemeClr val="accent1"/>
                </a:solidFill>
              </a:rPr>
              <a:t>CEL SZKOLENIA</a:t>
            </a:r>
            <a:endParaRPr lang="pl-PL" sz="24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1094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az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  <p:sp>
        <p:nvSpPr>
          <p:cNvPr id="3" name="pole tekstowe 2"/>
          <p:cNvSpPr txBox="1"/>
          <p:nvPr/>
        </p:nvSpPr>
        <p:spPr>
          <a:xfrm>
            <a:off x="500256" y="1003041"/>
            <a:ext cx="11359661" cy="5016758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spcBef>
                <a:spcPts val="600"/>
              </a:spcBef>
              <a:spcAft>
                <a:spcPts val="600"/>
              </a:spcAft>
            </a:pPr>
            <a:endParaRPr lang="pl-PL" b="1" u="sng" dirty="0" smtClean="0">
              <a:solidFill>
                <a:srgbClr val="002060"/>
              </a:solidFill>
            </a:endParaRPr>
          </a:p>
          <a:p>
            <a:pPr marL="342900" indent="-342900">
              <a:spcBef>
                <a:spcPts val="60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2800" b="1" u="sng" dirty="0" smtClean="0">
                <a:solidFill>
                  <a:srgbClr val="002060"/>
                </a:solidFill>
              </a:rPr>
              <a:t>Termin wyjazdu do Helsinek: </a:t>
            </a:r>
            <a:r>
              <a:rPr lang="pl-PL" sz="2800" b="1" dirty="0" smtClean="0">
                <a:solidFill>
                  <a:srgbClr val="002060"/>
                </a:solidFill>
              </a:rPr>
              <a:t/>
            </a:r>
            <a:br>
              <a:rPr lang="pl-PL" sz="2800" b="1" dirty="0" smtClean="0">
                <a:solidFill>
                  <a:srgbClr val="002060"/>
                </a:solidFill>
              </a:rPr>
            </a:br>
            <a:r>
              <a:rPr lang="pl-PL" sz="2800" dirty="0" smtClean="0">
                <a:solidFill>
                  <a:srgbClr val="002060"/>
                </a:solidFill>
              </a:rPr>
              <a:t>19.05 </a:t>
            </a:r>
            <a:r>
              <a:rPr lang="pl-PL" sz="2800" dirty="0" smtClean="0">
                <a:solidFill>
                  <a:srgbClr val="002060"/>
                </a:solidFill>
              </a:rPr>
              <a:t>- </a:t>
            </a:r>
            <a:r>
              <a:rPr lang="pl-PL" sz="2800" dirty="0" smtClean="0">
                <a:solidFill>
                  <a:srgbClr val="002060"/>
                </a:solidFill>
              </a:rPr>
              <a:t>25</a:t>
            </a:r>
            <a:r>
              <a:rPr lang="pl-PL" sz="2800" dirty="0" smtClean="0">
                <a:solidFill>
                  <a:srgbClr val="002060"/>
                </a:solidFill>
              </a:rPr>
              <a:t>.05.2019 </a:t>
            </a:r>
            <a:r>
              <a:rPr lang="pl-PL" sz="2800" dirty="0">
                <a:solidFill>
                  <a:srgbClr val="002060"/>
                </a:solidFill>
              </a:rPr>
              <a:t>r. </a:t>
            </a:r>
            <a:r>
              <a:rPr lang="pl-PL" sz="2800" dirty="0" smtClean="0">
                <a:solidFill>
                  <a:srgbClr val="002060"/>
                </a:solidFill>
              </a:rPr>
              <a:t>(7 dni</a:t>
            </a:r>
            <a:r>
              <a:rPr lang="pl-PL" sz="2800" dirty="0">
                <a:solidFill>
                  <a:srgbClr val="002060"/>
                </a:solidFill>
              </a:rPr>
              <a:t>)</a:t>
            </a:r>
          </a:p>
          <a:p>
            <a:pPr marL="342900" indent="-342900">
              <a:spcBef>
                <a:spcPts val="60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pl-PL" sz="2800" b="1" u="sng" dirty="0" smtClean="0">
              <a:solidFill>
                <a:srgbClr val="002060"/>
              </a:solidFill>
            </a:endParaRPr>
          </a:p>
          <a:p>
            <a:pPr marL="342900" indent="-342900">
              <a:spcBef>
                <a:spcPts val="60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2800" b="1" u="sng" dirty="0" smtClean="0">
                <a:solidFill>
                  <a:srgbClr val="002060"/>
                </a:solidFill>
              </a:rPr>
              <a:t>Organizator szkolenia: </a:t>
            </a:r>
            <a:endParaRPr lang="pl-PL" sz="2800" b="1" dirty="0" smtClean="0">
              <a:solidFill>
                <a:srgbClr val="002060"/>
              </a:solidFill>
            </a:endParaRPr>
          </a:p>
          <a:p>
            <a:pPr marL="342900" indent="-342900">
              <a:spcBef>
                <a:spcPts val="60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pl-PL" sz="2800" b="1" dirty="0" smtClean="0">
                <a:solidFill>
                  <a:srgbClr val="002060"/>
                </a:solidFill>
              </a:rPr>
              <a:t>Uniwersytet w Helsinkach</a:t>
            </a:r>
            <a:endParaRPr lang="pl-PL" sz="2800" dirty="0" smtClean="0">
              <a:solidFill>
                <a:srgbClr val="002060"/>
              </a:solidFill>
            </a:endParaRPr>
          </a:p>
          <a:p>
            <a:pPr algn="just">
              <a:spcBef>
                <a:spcPts val="600"/>
              </a:spcBef>
              <a:spcAft>
                <a:spcPts val="600"/>
              </a:spcAft>
            </a:pPr>
            <a:r>
              <a:rPr lang="pl-PL" sz="2800" dirty="0" smtClean="0">
                <a:solidFill>
                  <a:srgbClr val="002060"/>
                </a:solidFill>
              </a:rPr>
              <a:t>Uniwersytet </a:t>
            </a:r>
            <a:r>
              <a:rPr lang="pl-PL" sz="2800" dirty="0">
                <a:solidFill>
                  <a:srgbClr val="002060"/>
                </a:solidFill>
              </a:rPr>
              <a:t>w </a:t>
            </a:r>
            <a:r>
              <a:rPr lang="pl-PL" sz="2800" dirty="0" smtClean="0">
                <a:solidFill>
                  <a:srgbClr val="002060"/>
                </a:solidFill>
              </a:rPr>
              <a:t>Helsinkach jest jedną z czołowych </a:t>
            </a:r>
            <a:r>
              <a:rPr lang="pl-PL" sz="2800" dirty="0">
                <a:solidFill>
                  <a:srgbClr val="002060"/>
                </a:solidFill>
              </a:rPr>
              <a:t>uczelni </a:t>
            </a:r>
            <a:r>
              <a:rPr lang="pl-PL" sz="2800" dirty="0" smtClean="0">
                <a:solidFill>
                  <a:srgbClr val="002060"/>
                </a:solidFill>
              </a:rPr>
              <a:t>europejskich</a:t>
            </a:r>
            <a:r>
              <a:rPr lang="pl-PL" sz="2800" dirty="0">
                <a:solidFill>
                  <a:srgbClr val="002060"/>
                </a:solidFill>
              </a:rPr>
              <a:t> </a:t>
            </a:r>
            <a:r>
              <a:rPr lang="pl-PL" sz="2800" dirty="0" smtClean="0">
                <a:solidFill>
                  <a:srgbClr val="002060"/>
                </a:solidFill>
              </a:rPr>
              <a:t>oraz największym uniwersytetem w Finlandi</a:t>
            </a:r>
            <a:r>
              <a:rPr lang="pl-PL" sz="2800" dirty="0">
                <a:solidFill>
                  <a:srgbClr val="002060"/>
                </a:solidFill>
              </a:rPr>
              <a:t>i </a:t>
            </a:r>
            <a:r>
              <a:rPr lang="pl-PL" sz="2800" dirty="0" smtClean="0">
                <a:solidFill>
                  <a:srgbClr val="002060"/>
                </a:solidFill>
              </a:rPr>
              <a:t>(32 tys</a:t>
            </a:r>
            <a:r>
              <a:rPr lang="pl-PL" sz="2800" dirty="0">
                <a:solidFill>
                  <a:srgbClr val="002060"/>
                </a:solidFill>
              </a:rPr>
              <a:t>. studentów i </a:t>
            </a:r>
            <a:r>
              <a:rPr lang="pl-PL" sz="2800" dirty="0" smtClean="0">
                <a:solidFill>
                  <a:srgbClr val="002060"/>
                </a:solidFill>
              </a:rPr>
              <a:t>7,6 tys</a:t>
            </a:r>
            <a:r>
              <a:rPr lang="pl-PL" sz="2800" dirty="0">
                <a:solidFill>
                  <a:srgbClr val="002060"/>
                </a:solidFill>
              </a:rPr>
              <a:t>. </a:t>
            </a:r>
            <a:r>
              <a:rPr lang="pl-PL" sz="2800" dirty="0" smtClean="0">
                <a:solidFill>
                  <a:srgbClr val="002060"/>
                </a:solidFill>
              </a:rPr>
              <a:t>pracowników). Na uczelni pracowało </a:t>
            </a:r>
            <a:r>
              <a:rPr lang="pl-PL" sz="2800" dirty="0">
                <a:solidFill>
                  <a:srgbClr val="002060"/>
                </a:solidFill>
              </a:rPr>
              <a:t>dwóch noblistów w 1945 roku biochemik </a:t>
            </a:r>
            <a:r>
              <a:rPr lang="pl-PL" sz="2800" dirty="0" err="1">
                <a:solidFill>
                  <a:srgbClr val="002060"/>
                </a:solidFill>
              </a:rPr>
              <a:t>Artturi</a:t>
            </a:r>
            <a:r>
              <a:rPr lang="pl-PL" sz="2800" dirty="0">
                <a:solidFill>
                  <a:srgbClr val="002060"/>
                </a:solidFill>
              </a:rPr>
              <a:t> </a:t>
            </a:r>
            <a:r>
              <a:rPr lang="pl-PL" sz="2800" dirty="0" err="1" smtClean="0">
                <a:solidFill>
                  <a:srgbClr val="002060"/>
                </a:solidFill>
              </a:rPr>
              <a:t>Virtanen</a:t>
            </a:r>
            <a:r>
              <a:rPr lang="pl-PL" sz="2800" dirty="0">
                <a:solidFill>
                  <a:srgbClr val="002060"/>
                </a:solidFill>
              </a:rPr>
              <a:t> a w 1967 neurofizjolog Ragnar </a:t>
            </a:r>
            <a:r>
              <a:rPr lang="pl-PL" sz="2800" dirty="0" smtClean="0">
                <a:solidFill>
                  <a:srgbClr val="002060"/>
                </a:solidFill>
              </a:rPr>
              <a:t>Granit.</a:t>
            </a:r>
            <a:endParaRPr lang="pl-PL" sz="2800" dirty="0">
              <a:solidFill>
                <a:srgbClr val="002060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2438598" y="380554"/>
            <a:ext cx="7805781" cy="461665"/>
          </a:xfrm>
          <a:prstGeom prst="rect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pl-PL" sz="2400" b="1" dirty="0" smtClean="0">
                <a:solidFill>
                  <a:schemeClr val="accent1"/>
                </a:solidFill>
              </a:rPr>
              <a:t>TERMINY I ORGANIZATOR SZKOLENIA</a:t>
            </a:r>
            <a:endParaRPr lang="pl-PL" sz="24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445207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az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  <p:sp>
        <p:nvSpPr>
          <p:cNvPr id="3" name="pole tekstowe 2"/>
          <p:cNvSpPr txBox="1"/>
          <p:nvPr/>
        </p:nvSpPr>
        <p:spPr>
          <a:xfrm>
            <a:off x="285752" y="1334827"/>
            <a:ext cx="11475750" cy="1661993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pl-PL" sz="2000" b="1" dirty="0">
                <a:solidFill>
                  <a:srgbClr val="002060"/>
                </a:solidFill>
              </a:rPr>
              <a:t>Struktura szkolenia: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pl-PL" dirty="0">
                <a:solidFill>
                  <a:srgbClr val="002060"/>
                </a:solidFill>
              </a:rPr>
              <a:t>1. cześć: </a:t>
            </a:r>
            <a:r>
              <a:rPr lang="pl-PL" dirty="0" smtClean="0">
                <a:solidFill>
                  <a:srgbClr val="002060"/>
                </a:solidFill>
              </a:rPr>
              <a:t>wprowadzenie do Uniwersytetu oraz do programu tygodnia </a:t>
            </a:r>
            <a:br>
              <a:rPr lang="pl-PL" dirty="0" smtClean="0">
                <a:solidFill>
                  <a:srgbClr val="002060"/>
                </a:solidFill>
              </a:rPr>
            </a:br>
            <a:r>
              <a:rPr lang="pl-PL" dirty="0" smtClean="0">
                <a:solidFill>
                  <a:srgbClr val="002060"/>
                </a:solidFill>
              </a:rPr>
              <a:t>2</a:t>
            </a:r>
            <a:r>
              <a:rPr lang="pl-PL" dirty="0">
                <a:solidFill>
                  <a:srgbClr val="002060"/>
                </a:solidFill>
              </a:rPr>
              <a:t>. część: </a:t>
            </a:r>
            <a:r>
              <a:rPr lang="pl-PL" dirty="0" smtClean="0">
                <a:solidFill>
                  <a:srgbClr val="002060"/>
                </a:solidFill>
              </a:rPr>
              <a:t>wizyty stacjonarne </a:t>
            </a:r>
            <a:r>
              <a:rPr lang="pl-PL" dirty="0">
                <a:solidFill>
                  <a:srgbClr val="002060"/>
                </a:solidFill>
              </a:rPr>
              <a:t>na Uniwersytecie </a:t>
            </a:r>
            <a:r>
              <a:rPr lang="pl-PL" dirty="0" err="1">
                <a:solidFill>
                  <a:srgbClr val="002060"/>
                </a:solidFill>
              </a:rPr>
              <a:t>Helsinskim</a:t>
            </a:r>
            <a:r>
              <a:rPr lang="pl-PL" dirty="0">
                <a:solidFill>
                  <a:srgbClr val="002060"/>
                </a:solidFill>
              </a:rPr>
              <a:t> (poniedziałek, wtorek, </a:t>
            </a:r>
            <a:r>
              <a:rPr lang="pl-PL" dirty="0" smtClean="0">
                <a:solidFill>
                  <a:srgbClr val="002060"/>
                </a:solidFill>
              </a:rPr>
              <a:t>piątek)</a:t>
            </a:r>
            <a:r>
              <a:rPr lang="pl-PL" dirty="0">
                <a:solidFill>
                  <a:srgbClr val="002060"/>
                </a:solidFill>
              </a:rPr>
              <a:t/>
            </a:r>
            <a:br>
              <a:rPr lang="pl-PL" dirty="0">
                <a:solidFill>
                  <a:srgbClr val="002060"/>
                </a:solidFill>
              </a:rPr>
            </a:br>
            <a:r>
              <a:rPr lang="pl-PL" dirty="0" smtClean="0">
                <a:solidFill>
                  <a:srgbClr val="002060"/>
                </a:solidFill>
              </a:rPr>
              <a:t>3. część: wizyty w ośrodkach naukowych</a:t>
            </a:r>
            <a:br>
              <a:rPr lang="pl-PL" dirty="0" smtClean="0">
                <a:solidFill>
                  <a:srgbClr val="002060"/>
                </a:solidFill>
              </a:rPr>
            </a:br>
            <a:r>
              <a:rPr lang="pl-PL" dirty="0" smtClean="0">
                <a:solidFill>
                  <a:srgbClr val="002060"/>
                </a:solidFill>
              </a:rPr>
              <a:t>4. </a:t>
            </a:r>
            <a:r>
              <a:rPr lang="pl-PL" dirty="0">
                <a:solidFill>
                  <a:srgbClr val="002060"/>
                </a:solidFill>
              </a:rPr>
              <a:t>część</a:t>
            </a:r>
            <a:r>
              <a:rPr lang="pl-PL" dirty="0" smtClean="0">
                <a:solidFill>
                  <a:srgbClr val="002060"/>
                </a:solidFill>
              </a:rPr>
              <a:t>: refleksje na temat wizyty, ceremonia zamknięcia</a:t>
            </a:r>
            <a:endParaRPr lang="pl-PL" dirty="0">
              <a:solidFill>
                <a:srgbClr val="002060"/>
              </a:solidFill>
            </a:endParaRPr>
          </a:p>
        </p:txBody>
      </p:sp>
      <p:sp>
        <p:nvSpPr>
          <p:cNvPr id="7" name="Prostokąt 6"/>
          <p:cNvSpPr/>
          <p:nvPr/>
        </p:nvSpPr>
        <p:spPr>
          <a:xfrm>
            <a:off x="2438598" y="380554"/>
            <a:ext cx="7805781" cy="461665"/>
          </a:xfrm>
          <a:prstGeom prst="rect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pl-PL" sz="2400" b="1" dirty="0" smtClean="0">
                <a:solidFill>
                  <a:schemeClr val="accent1"/>
                </a:solidFill>
              </a:rPr>
              <a:t>STRUKTURA  SZKOLENIA</a:t>
            </a:r>
            <a:endParaRPr lang="pl-PL" sz="24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862227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Obraz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  <p:sp>
        <p:nvSpPr>
          <p:cNvPr id="9" name="Prostokąt 8"/>
          <p:cNvSpPr/>
          <p:nvPr/>
        </p:nvSpPr>
        <p:spPr>
          <a:xfrm>
            <a:off x="3552091" y="310714"/>
            <a:ext cx="5099539" cy="461665"/>
          </a:xfrm>
          <a:prstGeom prst="rect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pl-PL" sz="2400" b="1" dirty="0" smtClean="0">
                <a:solidFill>
                  <a:schemeClr val="accent1"/>
                </a:solidFill>
              </a:rPr>
              <a:t>PROGRAM SZKOLENIA</a:t>
            </a:r>
            <a:endParaRPr lang="pl-PL" sz="2400" b="1" dirty="0">
              <a:solidFill>
                <a:schemeClr val="accent1"/>
              </a:solidFill>
            </a:endParaRPr>
          </a:p>
        </p:txBody>
      </p:sp>
      <p:graphicFrame>
        <p:nvGraphicFramePr>
          <p:cNvPr id="10" name="Tabela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110046"/>
              </p:ext>
            </p:extLst>
          </p:nvPr>
        </p:nvGraphicFramePr>
        <p:xfrm>
          <a:off x="2098220" y="898071"/>
          <a:ext cx="7339695" cy="435200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29329">
                  <a:extLst>
                    <a:ext uri="{9D8B030D-6E8A-4147-A177-3AD203B41FA5}">
                      <a16:colId xmlns:a16="http://schemas.microsoft.com/office/drawing/2014/main" xmlns="" val="2953499941"/>
                    </a:ext>
                  </a:extLst>
                </a:gridCol>
                <a:gridCol w="1278126">
                  <a:extLst>
                    <a:ext uri="{9D8B030D-6E8A-4147-A177-3AD203B41FA5}">
                      <a16:colId xmlns:a16="http://schemas.microsoft.com/office/drawing/2014/main" xmlns="" val="3108432003"/>
                    </a:ext>
                  </a:extLst>
                </a:gridCol>
                <a:gridCol w="1308191">
                  <a:extLst>
                    <a:ext uri="{9D8B030D-6E8A-4147-A177-3AD203B41FA5}">
                      <a16:colId xmlns:a16="http://schemas.microsoft.com/office/drawing/2014/main" xmlns="" val="2959914780"/>
                    </a:ext>
                  </a:extLst>
                </a:gridCol>
                <a:gridCol w="1307667">
                  <a:extLst>
                    <a:ext uri="{9D8B030D-6E8A-4147-A177-3AD203B41FA5}">
                      <a16:colId xmlns:a16="http://schemas.microsoft.com/office/drawing/2014/main" xmlns="" val="346313839"/>
                    </a:ext>
                  </a:extLst>
                </a:gridCol>
                <a:gridCol w="1308191">
                  <a:extLst>
                    <a:ext uri="{9D8B030D-6E8A-4147-A177-3AD203B41FA5}">
                      <a16:colId xmlns:a16="http://schemas.microsoft.com/office/drawing/2014/main" xmlns="" val="128561253"/>
                    </a:ext>
                  </a:extLst>
                </a:gridCol>
                <a:gridCol w="1308191">
                  <a:extLst>
                    <a:ext uri="{9D8B030D-6E8A-4147-A177-3AD203B41FA5}">
                      <a16:colId xmlns:a16="http://schemas.microsoft.com/office/drawing/2014/main" xmlns="" val="265342544"/>
                    </a:ext>
                  </a:extLst>
                </a:gridCol>
              </a:tblGrid>
              <a:tr h="15987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pl-PL" sz="9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BE" sz="1000" dirty="0">
                          <a:effectLst/>
                        </a:rPr>
                        <a:t>Monday</a:t>
                      </a:r>
                      <a:endParaRPr lang="pl-PL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BE" sz="1000" dirty="0">
                          <a:effectLst/>
                        </a:rPr>
                        <a:t>Tuesday</a:t>
                      </a:r>
                      <a:endParaRPr lang="pl-PL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BE" sz="1000" dirty="0">
                          <a:effectLst/>
                        </a:rPr>
                        <a:t>Wednesday</a:t>
                      </a:r>
                      <a:endParaRPr lang="pl-PL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BE" sz="1000" dirty="0">
                          <a:effectLst/>
                        </a:rPr>
                        <a:t>Thursday</a:t>
                      </a:r>
                      <a:endParaRPr lang="pl-PL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BE" sz="1000" dirty="0">
                          <a:effectLst/>
                        </a:rPr>
                        <a:t>Friday</a:t>
                      </a:r>
                      <a:endParaRPr lang="pl-PL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extLst>
                  <a:ext uri="{0D108BD9-81ED-4DB2-BD59-A6C34878D82A}">
                    <a16:rowId xmlns:a16="http://schemas.microsoft.com/office/drawing/2014/main" xmlns="" val="2232794253"/>
                  </a:ext>
                </a:extLst>
              </a:tr>
              <a:tr h="200330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1000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Morning</a:t>
                      </a:r>
                      <a:endParaRPr lang="pl-PL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07 00 - 08 </a:t>
                      </a:r>
                      <a:r>
                        <a:rPr lang="pl-PL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 Breakfast at Hotel </a:t>
                      </a: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5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Venue: University of Helsinki City Centre campus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50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Welcome by university of Helsinki Vice-rector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Strategy Process at the University of Helsinki</a:t>
                      </a: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07 00 - 08 30 Breakfast at Hotel</a:t>
                      </a: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en-US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50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Introduction to Helsinki Institute of Sustainable Sciences HELSUS </a:t>
                      </a: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Trends and Developments in Finnish University </a:t>
                      </a:r>
                      <a:r>
                        <a:rPr lang="en-US" sz="900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Internationalisation</a:t>
                      </a:r>
                      <a:endParaRPr lang="en-US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50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University of Helsinki</a:t>
                      </a: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</a:rPr>
                        <a:t>07 00 - 08 </a:t>
                      </a:r>
                      <a:r>
                        <a:rPr lang="pl-PL" sz="900" dirty="0" smtClean="0">
                          <a:effectLst/>
                        </a:rPr>
                        <a:t>00</a:t>
                      </a:r>
                      <a:r>
                        <a:rPr lang="en-US" sz="900" dirty="0" smtClean="0">
                          <a:effectLst/>
                        </a:rPr>
                        <a:t> Breakfast at Hotel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en-US" sz="900" dirty="0" smtClean="0">
                        <a:effectLst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</a:rPr>
                        <a:t>Finnish Education System in a Nutshell. Presentation on world renowned Finish Education.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</a:rPr>
                        <a:t>Venue: University of Helsinki City Center Campus</a:t>
                      </a:r>
                      <a:endParaRPr lang="pl-PL" sz="900" dirty="0" smtClean="0">
                        <a:effectLst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 smtClean="0">
                        <a:effectLst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en-US" sz="900" dirty="0" smtClean="0">
                        <a:effectLst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07 00 - 09 00 Breakfast at Hotel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INNOVATION HOUSE 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Welcome, tour of Innovation House premises and initial presentation on Innovation House and its activities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Presentation by </a:t>
                      </a:r>
                      <a:r>
                        <a:rPr lang="en-US" sz="900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Funzi</a:t>
                      </a: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, a tech startup company</a:t>
                      </a:r>
                      <a:endParaRPr lang="pl-PL" sz="9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07 00 - 08 </a:t>
                      </a:r>
                      <a:r>
                        <a:rPr lang="pl-PL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 Breakfast at Hotel</a:t>
                      </a: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en-US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Venue: University of Helsinki City Centre Campus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50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Quality Management and Quality Cultures in Finnish Higher Education</a:t>
                      </a: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Charter bus to </a:t>
                      </a:r>
                      <a:r>
                        <a:rPr lang="en-US" sz="900" dirty="0" err="1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Kumpula</a:t>
                      </a: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campus</a:t>
                      </a:r>
                      <a:endParaRPr lang="pl-PL" sz="9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extLst>
                  <a:ext uri="{0D108BD9-81ED-4DB2-BD59-A6C34878D82A}">
                    <a16:rowId xmlns:a16="http://schemas.microsoft.com/office/drawing/2014/main" xmlns="" val="1512738663"/>
                  </a:ext>
                </a:extLst>
              </a:tr>
              <a:tr h="275867">
                <a:tc gridSpan="6"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10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Lunch                      </a:t>
                      </a:r>
                      <a:r>
                        <a:rPr lang="en-US" sz="10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pl-PL" sz="10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1:3</a:t>
                      </a:r>
                      <a:r>
                        <a:rPr lang="en-US" sz="10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 – 1</a:t>
                      </a:r>
                      <a:r>
                        <a:rPr lang="pl-PL" sz="10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2:3</a:t>
                      </a:r>
                      <a:r>
                        <a:rPr lang="en-US" sz="10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 </a:t>
                      </a:r>
                      <a:r>
                        <a:rPr lang="pl-PL" sz="10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          </a:t>
                      </a:r>
                      <a:r>
                        <a:rPr lang="pl-PL" sz="10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               12:00-13:30                      12:00-13:00                       12:30-13:30                           12:00-13:30</a:t>
                      </a:r>
                      <a:endParaRPr lang="pl-PL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628024761"/>
                  </a:ext>
                </a:extLst>
              </a:tr>
              <a:tr h="155734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5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Visit to University of Helsinki Innovation Services HIS Ltd.</a:t>
                      </a: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Internationalization in Action at UH: Mobility and International Projects</a:t>
                      </a: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en-US" sz="900" dirty="0" smtClean="0">
                        <a:effectLst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</a:rPr>
                        <a:t>18 00 - 19 00 Dinner at Hotel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</a:rPr>
                        <a:t>•Coffee breaks included</a:t>
                      </a:r>
                      <a:endParaRPr lang="en-US" sz="900" dirty="0">
                        <a:effectLst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Strategic approach to English-Medium Instruction and university language policy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500"/>
                        </a:spcAft>
                      </a:pP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en-US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 00 - 19 00 Dinner at Hotel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•Coffee breaks included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</a:rPr>
                        <a:t>Helsinki Library Visit and Presentation of Life Long Learning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500"/>
                        </a:spcAft>
                      </a:pPr>
                      <a:r>
                        <a:rPr lang="en-US" sz="900" dirty="0" smtClean="0">
                          <a:effectLst/>
                        </a:rPr>
                        <a:t>Venue: Helsinki </a:t>
                      </a:r>
                      <a:r>
                        <a:rPr lang="en-US" sz="900" dirty="0" err="1" smtClean="0">
                          <a:effectLst/>
                        </a:rPr>
                        <a:t>Oodi</a:t>
                      </a:r>
                      <a:r>
                        <a:rPr lang="en-US" sz="900" dirty="0" smtClean="0">
                          <a:effectLst/>
                        </a:rPr>
                        <a:t> Library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 00 - 19 00 Dinner at Hotel</a:t>
                      </a:r>
                    </a:p>
                    <a:p>
                      <a:pPr marL="0" indent="0">
                        <a:lnSpc>
                          <a:spcPct val="107000"/>
                        </a:lnSpc>
                        <a:spcAft>
                          <a:spcPts val="0"/>
                        </a:spcAft>
                        <a:buFont typeface="Arial" panose="020B0604020202020204" pitchFamily="34" charset="0"/>
                        <a:buChar char="•"/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Coffee breaks included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500"/>
                        </a:spcAft>
                      </a:pPr>
                      <a:r>
                        <a:rPr lang="en-US" sz="900" dirty="0" smtClean="0">
                          <a:effectLst/>
                        </a:rPr>
                        <a:t>HEUREKA SCIENCE PARK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err="1" smtClean="0">
                          <a:effectLst/>
                        </a:rPr>
                        <a:t>Heureka</a:t>
                      </a:r>
                      <a:r>
                        <a:rPr lang="en-US" sz="900" dirty="0" smtClean="0">
                          <a:effectLst/>
                        </a:rPr>
                        <a:t> is a one of a kind university-civil society interaction that was established in 1989 </a:t>
                      </a:r>
                      <a:endParaRPr lang="pl-PL" sz="900" dirty="0" smtClean="0">
                        <a:effectLst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 smtClean="0">
                        <a:effectLst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 smtClean="0">
                        <a:effectLst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en-US" sz="900" dirty="0" smtClean="0">
                        <a:effectLst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</a:rPr>
                        <a:t>18 00 - 19 00 Dinner at Hotel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US" sz="900" dirty="0" smtClean="0">
                          <a:effectLst/>
                        </a:rPr>
                        <a:t>•Coffee breaks included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endParaRPr lang="en-US" sz="800" dirty="0" smtClean="0">
                        <a:effectLst/>
                      </a:endParaRPr>
                    </a:p>
                  </a:txBody>
                  <a:tcPr marL="56576" marR="5657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50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University of Helsinki Science Education Centre LUMA</a:t>
                      </a: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500"/>
                        </a:spcAft>
                      </a:pP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500"/>
                        </a:spcAft>
                      </a:pPr>
                      <a:endParaRPr lang="pl-PL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500"/>
                        </a:spcAft>
                      </a:pPr>
                      <a:endParaRPr lang="en-US" sz="9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 00 - 19 00 Dinner at Hotel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9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•Coffee breaks included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pl-PL" sz="9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6576" marR="56576" marT="0" marB="0"/>
                </a:tc>
                <a:extLst>
                  <a:ext uri="{0D108BD9-81ED-4DB2-BD59-A6C34878D82A}">
                    <a16:rowId xmlns:a16="http://schemas.microsoft.com/office/drawing/2014/main" xmlns="" val="304838154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713321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Obraz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1090245" y="914400"/>
            <a:ext cx="9694985" cy="5105399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l">
              <a:lnSpc>
                <a:spcPct val="80000"/>
              </a:lnSpc>
            </a:pPr>
            <a:r>
              <a:rPr lang="pl-PL" sz="2200" b="1" u="sng" dirty="0" smtClean="0">
                <a:solidFill>
                  <a:srgbClr val="002060"/>
                </a:solidFill>
              </a:rPr>
              <a:t>1. Wylot </a:t>
            </a:r>
            <a:r>
              <a:rPr lang="pl-PL" sz="2200" b="1" u="sng" dirty="0">
                <a:solidFill>
                  <a:srgbClr val="002060"/>
                </a:solidFill>
              </a:rPr>
              <a:t>- niedziela </a:t>
            </a:r>
            <a:r>
              <a:rPr lang="pl-PL" sz="2200" b="1" u="sng" dirty="0" smtClean="0">
                <a:solidFill>
                  <a:srgbClr val="002060"/>
                </a:solidFill>
              </a:rPr>
              <a:t>19</a:t>
            </a:r>
            <a:r>
              <a:rPr lang="pl-PL" sz="2200" b="1" u="sng" dirty="0" smtClean="0">
                <a:solidFill>
                  <a:srgbClr val="002060"/>
                </a:solidFill>
              </a:rPr>
              <a:t> </a:t>
            </a:r>
            <a:r>
              <a:rPr lang="pl-PL" sz="2200" b="1" u="sng" dirty="0" smtClean="0">
                <a:solidFill>
                  <a:srgbClr val="002060"/>
                </a:solidFill>
              </a:rPr>
              <a:t>maja 2019 r.</a:t>
            </a:r>
            <a:br>
              <a:rPr lang="pl-PL" sz="2200" b="1" u="sng" dirty="0" smtClean="0">
                <a:solidFill>
                  <a:srgbClr val="002060"/>
                </a:solidFill>
              </a:rPr>
            </a:br>
            <a:r>
              <a:rPr lang="pl-PL" sz="2200" b="1" dirty="0" smtClean="0">
                <a:solidFill>
                  <a:srgbClr val="002060"/>
                </a:solidFill>
              </a:rPr>
              <a:t/>
            </a:r>
            <a:br>
              <a:rPr lang="pl-PL" sz="2200" b="1" dirty="0" smtClean="0">
                <a:solidFill>
                  <a:srgbClr val="002060"/>
                </a:solidFill>
              </a:rPr>
            </a:br>
            <a:r>
              <a:rPr lang="pl-PL" sz="2200" dirty="0" smtClean="0">
                <a:solidFill>
                  <a:srgbClr val="002060"/>
                </a:solidFill>
              </a:rPr>
              <a:t>Liniami lotniczymi FINNAIR: </a:t>
            </a:r>
            <a:br>
              <a:rPr lang="pl-PL" sz="2200" dirty="0" smtClean="0">
                <a:solidFill>
                  <a:srgbClr val="002060"/>
                </a:solidFill>
              </a:rPr>
            </a:br>
            <a:r>
              <a:rPr lang="pl-PL" sz="2200" dirty="0" smtClean="0">
                <a:solidFill>
                  <a:srgbClr val="002060"/>
                </a:solidFill>
              </a:rPr>
              <a:t>wylot </a:t>
            </a:r>
            <a:r>
              <a:rPr lang="pl-PL" sz="2200" dirty="0">
                <a:solidFill>
                  <a:srgbClr val="002060"/>
                </a:solidFill>
              </a:rPr>
              <a:t>z Warszawy (lotnisko </a:t>
            </a:r>
            <a:r>
              <a:rPr lang="pl-PL" sz="2200" dirty="0" smtClean="0">
                <a:solidFill>
                  <a:srgbClr val="002060"/>
                </a:solidFill>
              </a:rPr>
              <a:t>Chopina</a:t>
            </a:r>
            <a:r>
              <a:rPr lang="pl-PL" sz="2200" dirty="0">
                <a:solidFill>
                  <a:srgbClr val="002060"/>
                </a:solidFill>
              </a:rPr>
              <a:t>) </a:t>
            </a:r>
            <a:r>
              <a:rPr lang="pl-PL" sz="2200" dirty="0" smtClean="0">
                <a:solidFill>
                  <a:srgbClr val="002060"/>
                </a:solidFill>
              </a:rPr>
              <a:t>o godz. 19:25</a:t>
            </a:r>
            <a:br>
              <a:rPr lang="pl-PL" sz="2200" dirty="0" smtClean="0">
                <a:solidFill>
                  <a:srgbClr val="002060"/>
                </a:solidFill>
              </a:rPr>
            </a:br>
            <a:r>
              <a:rPr lang="pl-PL" sz="2200" dirty="0" smtClean="0">
                <a:solidFill>
                  <a:srgbClr val="002060"/>
                </a:solidFill>
              </a:rPr>
              <a:t>przylot </a:t>
            </a:r>
            <a:r>
              <a:rPr lang="pl-PL" sz="2200" dirty="0">
                <a:solidFill>
                  <a:srgbClr val="002060"/>
                </a:solidFill>
              </a:rPr>
              <a:t>do </a:t>
            </a:r>
            <a:r>
              <a:rPr lang="pl-PL" sz="2200" dirty="0" smtClean="0">
                <a:solidFill>
                  <a:srgbClr val="002060"/>
                </a:solidFill>
              </a:rPr>
              <a:t>Finlandii (Helsinki-</a:t>
            </a:r>
            <a:r>
              <a:rPr lang="pl-PL" sz="2200" dirty="0" err="1" smtClean="0">
                <a:solidFill>
                  <a:srgbClr val="002060"/>
                </a:solidFill>
              </a:rPr>
              <a:t>Vantaa</a:t>
            </a:r>
            <a:r>
              <a:rPr lang="pl-PL" sz="2200" dirty="0" smtClean="0">
                <a:solidFill>
                  <a:srgbClr val="002060"/>
                </a:solidFill>
              </a:rPr>
              <a:t>) o godz. 22:05</a:t>
            </a:r>
            <a:br>
              <a:rPr lang="pl-PL" sz="2200" dirty="0" smtClean="0">
                <a:solidFill>
                  <a:srgbClr val="002060"/>
                </a:solidFill>
              </a:rPr>
            </a:br>
            <a:r>
              <a:rPr lang="pl-PL" sz="2200" b="1" dirty="0" smtClean="0">
                <a:solidFill>
                  <a:srgbClr val="002060"/>
                </a:solidFill>
              </a:rPr>
              <a:t/>
            </a:r>
            <a:br>
              <a:rPr lang="pl-PL" sz="2200" b="1" dirty="0" smtClean="0">
                <a:solidFill>
                  <a:srgbClr val="002060"/>
                </a:solidFill>
              </a:rPr>
            </a:br>
            <a:r>
              <a:rPr lang="pl-PL" sz="2200" b="1" u="sng" dirty="0" smtClean="0">
                <a:solidFill>
                  <a:srgbClr val="002060"/>
                </a:solidFill>
              </a:rPr>
              <a:t>2. Przylot </a:t>
            </a:r>
            <a:r>
              <a:rPr lang="pl-PL" sz="2200" b="1" u="sng" dirty="0">
                <a:solidFill>
                  <a:srgbClr val="002060"/>
                </a:solidFill>
              </a:rPr>
              <a:t>– sobota </a:t>
            </a:r>
            <a:r>
              <a:rPr lang="pl-PL" sz="2200" b="1" u="sng" dirty="0" smtClean="0">
                <a:solidFill>
                  <a:srgbClr val="002060"/>
                </a:solidFill>
              </a:rPr>
              <a:t>25</a:t>
            </a:r>
            <a:r>
              <a:rPr lang="pl-PL" sz="2200" b="1" u="sng" dirty="0" smtClean="0">
                <a:solidFill>
                  <a:srgbClr val="002060"/>
                </a:solidFill>
              </a:rPr>
              <a:t> </a:t>
            </a:r>
            <a:r>
              <a:rPr lang="pl-PL" sz="2200" b="1" u="sng" dirty="0" smtClean="0">
                <a:solidFill>
                  <a:srgbClr val="002060"/>
                </a:solidFill>
              </a:rPr>
              <a:t>maja 2019 </a:t>
            </a:r>
            <a:r>
              <a:rPr lang="pl-PL" sz="2200" b="1" u="sng" dirty="0">
                <a:solidFill>
                  <a:srgbClr val="002060"/>
                </a:solidFill>
              </a:rPr>
              <a:t>r</a:t>
            </a:r>
            <a:r>
              <a:rPr lang="pl-PL" sz="2200" b="1" u="sng" dirty="0" smtClean="0">
                <a:solidFill>
                  <a:srgbClr val="002060"/>
                </a:solidFill>
              </a:rPr>
              <a:t>.</a:t>
            </a:r>
            <a:r>
              <a:rPr lang="pl-PL" sz="2200" b="1" dirty="0" smtClean="0">
                <a:solidFill>
                  <a:srgbClr val="002060"/>
                </a:solidFill>
              </a:rPr>
              <a:t/>
            </a:r>
            <a:br>
              <a:rPr lang="pl-PL" sz="2200" b="1" dirty="0" smtClean="0">
                <a:solidFill>
                  <a:srgbClr val="002060"/>
                </a:solidFill>
              </a:rPr>
            </a:br>
            <a:r>
              <a:rPr lang="pl-PL" sz="2200" b="1" dirty="0">
                <a:solidFill>
                  <a:srgbClr val="002060"/>
                </a:solidFill>
              </a:rPr>
              <a:t/>
            </a:r>
            <a:br>
              <a:rPr lang="pl-PL" sz="2200" b="1" dirty="0">
                <a:solidFill>
                  <a:srgbClr val="002060"/>
                </a:solidFill>
              </a:rPr>
            </a:br>
            <a:r>
              <a:rPr lang="pl-PL" sz="2200" dirty="0" smtClean="0">
                <a:solidFill>
                  <a:srgbClr val="002060"/>
                </a:solidFill>
              </a:rPr>
              <a:t>Liniami lotniczymi FINNAIR: </a:t>
            </a:r>
            <a:br>
              <a:rPr lang="pl-PL" sz="2200" dirty="0" smtClean="0">
                <a:solidFill>
                  <a:srgbClr val="002060"/>
                </a:solidFill>
              </a:rPr>
            </a:br>
            <a:r>
              <a:rPr lang="pl-PL" sz="2200" dirty="0" smtClean="0">
                <a:solidFill>
                  <a:srgbClr val="002060"/>
                </a:solidFill>
              </a:rPr>
              <a:t>wylot </a:t>
            </a:r>
            <a:r>
              <a:rPr lang="pl-PL" sz="2200" dirty="0">
                <a:solidFill>
                  <a:srgbClr val="002060"/>
                </a:solidFill>
              </a:rPr>
              <a:t>z Finlandii (</a:t>
            </a:r>
            <a:r>
              <a:rPr lang="pl-PL" sz="2200" dirty="0" smtClean="0">
                <a:solidFill>
                  <a:srgbClr val="002060"/>
                </a:solidFill>
              </a:rPr>
              <a:t>Helsinki-</a:t>
            </a:r>
            <a:r>
              <a:rPr lang="pl-PL" sz="2200" dirty="0" err="1" smtClean="0">
                <a:solidFill>
                  <a:srgbClr val="002060"/>
                </a:solidFill>
              </a:rPr>
              <a:t>Vantaa</a:t>
            </a:r>
            <a:r>
              <a:rPr lang="pl-PL" sz="2200" dirty="0" smtClean="0">
                <a:solidFill>
                  <a:srgbClr val="002060"/>
                </a:solidFill>
              </a:rPr>
              <a:t>) o godz. 11:35 </a:t>
            </a:r>
            <a:br>
              <a:rPr lang="pl-PL" sz="2200" dirty="0" smtClean="0">
                <a:solidFill>
                  <a:srgbClr val="002060"/>
                </a:solidFill>
              </a:rPr>
            </a:br>
            <a:r>
              <a:rPr lang="pl-PL" sz="2200" dirty="0" smtClean="0">
                <a:solidFill>
                  <a:srgbClr val="002060"/>
                </a:solidFill>
              </a:rPr>
              <a:t>przylot </a:t>
            </a:r>
            <a:r>
              <a:rPr lang="pl-PL" sz="2200" dirty="0">
                <a:solidFill>
                  <a:srgbClr val="002060"/>
                </a:solidFill>
              </a:rPr>
              <a:t>do Warszawy (lotnisko </a:t>
            </a:r>
            <a:r>
              <a:rPr lang="pl-PL" sz="2200" dirty="0" smtClean="0">
                <a:solidFill>
                  <a:srgbClr val="002060"/>
                </a:solidFill>
              </a:rPr>
              <a:t>Chopina</a:t>
            </a:r>
            <a:r>
              <a:rPr lang="pl-PL" sz="2200" dirty="0">
                <a:solidFill>
                  <a:srgbClr val="002060"/>
                </a:solidFill>
              </a:rPr>
              <a:t>) </a:t>
            </a:r>
            <a:r>
              <a:rPr lang="pl-PL" sz="2200" dirty="0" smtClean="0">
                <a:solidFill>
                  <a:srgbClr val="002060"/>
                </a:solidFill>
              </a:rPr>
              <a:t>o godz. 12:20</a:t>
            </a:r>
            <a:br>
              <a:rPr lang="pl-PL" sz="2200" dirty="0" smtClean="0">
                <a:solidFill>
                  <a:srgbClr val="002060"/>
                </a:solidFill>
              </a:rPr>
            </a:br>
            <a:r>
              <a:rPr lang="pl-PL" sz="2200" dirty="0" smtClean="0">
                <a:solidFill>
                  <a:srgbClr val="002060"/>
                </a:solidFill>
              </a:rPr>
              <a:t/>
            </a:r>
            <a:br>
              <a:rPr lang="pl-PL" sz="2200" dirty="0" smtClean="0">
                <a:solidFill>
                  <a:srgbClr val="002060"/>
                </a:solidFill>
              </a:rPr>
            </a:br>
            <a:r>
              <a:rPr lang="pl-PL" sz="2200" b="1" u="sng" dirty="0" smtClean="0">
                <a:solidFill>
                  <a:srgbClr val="002060"/>
                </a:solidFill>
              </a:rPr>
              <a:t>Zbiórka </a:t>
            </a:r>
            <a:r>
              <a:rPr lang="pl-PL" sz="2200" b="1" u="sng" dirty="0">
                <a:solidFill>
                  <a:srgbClr val="002060"/>
                </a:solidFill>
              </a:rPr>
              <a:t>na lotnisku Okęcie w </a:t>
            </a:r>
            <a:r>
              <a:rPr lang="pl-PL" sz="2200" b="1" u="sng" dirty="0" smtClean="0">
                <a:solidFill>
                  <a:srgbClr val="002060"/>
                </a:solidFill>
              </a:rPr>
              <a:t>niedzielę </a:t>
            </a:r>
            <a:r>
              <a:rPr lang="pl-PL" sz="2200" b="1" u="sng" dirty="0" smtClean="0">
                <a:solidFill>
                  <a:srgbClr val="002060"/>
                </a:solidFill>
              </a:rPr>
              <a:t>19 </a:t>
            </a:r>
            <a:r>
              <a:rPr lang="pl-PL" sz="2200" b="1" u="sng" dirty="0" smtClean="0">
                <a:solidFill>
                  <a:srgbClr val="002060"/>
                </a:solidFill>
              </a:rPr>
              <a:t>maja 2019 r. o godz. 17:40 </a:t>
            </a:r>
            <a:r>
              <a:rPr lang="pl-PL" sz="2200" b="1" u="sng" dirty="0">
                <a:solidFill>
                  <a:srgbClr val="002060"/>
                </a:solidFill>
              </a:rPr>
              <a:t>przy stanowisku odpraw </a:t>
            </a:r>
            <a:r>
              <a:rPr lang="pl-PL" sz="2200" b="1" u="sng" dirty="0" smtClean="0">
                <a:solidFill>
                  <a:srgbClr val="002060"/>
                </a:solidFill>
              </a:rPr>
              <a:t>LOT w hali odlotów.</a:t>
            </a:r>
            <a:r>
              <a:rPr lang="pl-PL" sz="2200" dirty="0" smtClean="0">
                <a:solidFill>
                  <a:srgbClr val="002060"/>
                </a:solidFill>
              </a:rPr>
              <a:t/>
            </a:r>
            <a:br>
              <a:rPr lang="pl-PL" sz="2200" dirty="0" smtClean="0">
                <a:solidFill>
                  <a:srgbClr val="002060"/>
                </a:solidFill>
              </a:rPr>
            </a:br>
            <a:r>
              <a:rPr lang="pl-PL" sz="2200" dirty="0">
                <a:solidFill>
                  <a:srgbClr val="C00000"/>
                </a:solidFill>
              </a:rPr>
              <a:t/>
            </a:r>
            <a:br>
              <a:rPr lang="pl-PL" sz="2200" dirty="0">
                <a:solidFill>
                  <a:srgbClr val="C00000"/>
                </a:solidFill>
              </a:rPr>
            </a:br>
            <a:r>
              <a:rPr lang="pl-PL" sz="2200" dirty="0">
                <a:solidFill>
                  <a:srgbClr val="C00000"/>
                </a:solidFill>
              </a:rPr>
              <a:t>Koszty dojazdu z miejsca zamieszkania na lotnisko w Warszawie i z </a:t>
            </a:r>
            <a:r>
              <a:rPr lang="pl-PL" sz="2200" dirty="0" smtClean="0">
                <a:solidFill>
                  <a:srgbClr val="C00000"/>
                </a:solidFill>
              </a:rPr>
              <a:t>lotniska </a:t>
            </a:r>
            <a:br>
              <a:rPr lang="pl-PL" sz="2200" dirty="0" smtClean="0">
                <a:solidFill>
                  <a:srgbClr val="C00000"/>
                </a:solidFill>
              </a:rPr>
            </a:br>
            <a:r>
              <a:rPr lang="pl-PL" sz="2200" dirty="0" smtClean="0">
                <a:solidFill>
                  <a:srgbClr val="C00000"/>
                </a:solidFill>
              </a:rPr>
              <a:t>w Warszawie do miejsca zamieszkania uczestnik </a:t>
            </a:r>
            <a:r>
              <a:rPr lang="pl-PL" sz="2200" dirty="0">
                <a:solidFill>
                  <a:srgbClr val="C00000"/>
                </a:solidFill>
              </a:rPr>
              <a:t>wyjazdu rozlicza z </a:t>
            </a:r>
            <a:r>
              <a:rPr lang="pl-PL" sz="2200" dirty="0" smtClean="0">
                <a:solidFill>
                  <a:srgbClr val="C00000"/>
                </a:solidFill>
              </a:rPr>
              <a:t>uczelnią, </a:t>
            </a:r>
            <a:br>
              <a:rPr lang="pl-PL" sz="2200" dirty="0" smtClean="0">
                <a:solidFill>
                  <a:srgbClr val="C00000"/>
                </a:solidFill>
              </a:rPr>
            </a:br>
            <a:r>
              <a:rPr lang="pl-PL" sz="2200" dirty="0" smtClean="0">
                <a:solidFill>
                  <a:srgbClr val="C00000"/>
                </a:solidFill>
              </a:rPr>
              <a:t>na której jest zatrudniony, według </a:t>
            </a:r>
            <a:r>
              <a:rPr lang="pl-PL" sz="2200" dirty="0">
                <a:solidFill>
                  <a:srgbClr val="C00000"/>
                </a:solidFill>
              </a:rPr>
              <a:t>zasad obowiązujących </a:t>
            </a:r>
            <a:r>
              <a:rPr lang="pl-PL" sz="2200" dirty="0" smtClean="0">
                <a:solidFill>
                  <a:srgbClr val="C00000"/>
                </a:solidFill>
              </a:rPr>
              <a:t>na tej uczelni.</a:t>
            </a:r>
            <a:endParaRPr lang="pl-PL" sz="2200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9" name="Prostokąt 8"/>
          <p:cNvSpPr/>
          <p:nvPr/>
        </p:nvSpPr>
        <p:spPr>
          <a:xfrm>
            <a:off x="3552091" y="310714"/>
            <a:ext cx="5099539" cy="461665"/>
          </a:xfrm>
          <a:prstGeom prst="rect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pl-PL" sz="2400" b="1" dirty="0" smtClean="0">
                <a:solidFill>
                  <a:schemeClr val="accent1"/>
                </a:solidFill>
              </a:rPr>
              <a:t>PROGRAM SZKOLENIA</a:t>
            </a:r>
            <a:endParaRPr lang="pl-PL" sz="24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57644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797169" y="1359876"/>
            <a:ext cx="10492153" cy="4454770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 anchorCtr="0">
            <a:normAutofit fontScale="90000"/>
          </a:bodyPr>
          <a:lstStyle/>
          <a:p>
            <a:pPr algn="l">
              <a:lnSpc>
                <a:spcPts val="4000"/>
              </a:lnSpc>
              <a:spcBef>
                <a:spcPts val="600"/>
              </a:spcBef>
              <a:spcAft>
                <a:spcPts val="1200"/>
              </a:spcAft>
            </a:pPr>
            <a:r>
              <a:rPr lang="pl-PL" sz="2800" b="1" dirty="0">
                <a:solidFill>
                  <a:srgbClr val="002060"/>
                </a:solidFill>
              </a:rPr>
              <a:t/>
            </a:r>
            <a:br>
              <a:rPr lang="pl-PL" sz="2800" b="1" dirty="0">
                <a:solidFill>
                  <a:srgbClr val="002060"/>
                </a:solidFill>
              </a:rPr>
            </a:br>
            <a:r>
              <a:rPr lang="pl-PL" sz="2800" b="1" dirty="0" smtClean="0">
                <a:solidFill>
                  <a:srgbClr val="002060"/>
                </a:solidFill>
              </a:rPr>
              <a:t/>
            </a:r>
            <a:br>
              <a:rPr lang="pl-PL" sz="2800" b="1" dirty="0" smtClean="0">
                <a:solidFill>
                  <a:srgbClr val="002060"/>
                </a:solidFill>
              </a:rPr>
            </a:br>
            <a:r>
              <a:rPr lang="pl-PL" sz="2800" b="1" dirty="0">
                <a:solidFill>
                  <a:srgbClr val="002060"/>
                </a:solidFill>
              </a:rPr>
              <a:t/>
            </a:r>
            <a:br>
              <a:rPr lang="pl-PL" sz="2800" b="1" dirty="0">
                <a:solidFill>
                  <a:srgbClr val="002060"/>
                </a:solidFill>
              </a:rPr>
            </a:br>
            <a:r>
              <a:rPr lang="pl-PL" sz="2700" b="1" u="sng" dirty="0" smtClean="0">
                <a:solidFill>
                  <a:srgbClr val="002060"/>
                </a:solidFill>
              </a:rPr>
              <a:t>Zapewniony zostanie transport (bus):</a:t>
            </a:r>
            <a:r>
              <a:rPr lang="pl-PL" sz="2700" b="1" u="sng" dirty="0">
                <a:solidFill>
                  <a:srgbClr val="002060"/>
                </a:solidFill>
              </a:rPr>
              <a:t/>
            </a:r>
            <a:br>
              <a:rPr lang="pl-PL" sz="2700" b="1" u="sng" dirty="0">
                <a:solidFill>
                  <a:srgbClr val="002060"/>
                </a:solidFill>
              </a:rPr>
            </a:br>
            <a:r>
              <a:rPr lang="pl-PL" sz="2700" dirty="0" smtClean="0">
                <a:solidFill>
                  <a:srgbClr val="002060"/>
                </a:solidFill>
              </a:rPr>
              <a:t>- z </a:t>
            </a:r>
            <a:r>
              <a:rPr lang="pl-PL" sz="2700" dirty="0">
                <a:solidFill>
                  <a:srgbClr val="002060"/>
                </a:solidFill>
              </a:rPr>
              <a:t>lotniska </a:t>
            </a:r>
            <a:r>
              <a:rPr lang="pl-PL" sz="2700" dirty="0" smtClean="0">
                <a:solidFill>
                  <a:srgbClr val="002060"/>
                </a:solidFill>
              </a:rPr>
              <a:t>w Finlandii do hotelu w dniu przyjazdu (planowany przyjazd do hotelu ok. 23, kolacja 23:00-24:00)</a:t>
            </a:r>
            <a:br>
              <a:rPr lang="pl-PL" sz="2700" dirty="0" smtClean="0">
                <a:solidFill>
                  <a:srgbClr val="002060"/>
                </a:solidFill>
              </a:rPr>
            </a:br>
            <a:r>
              <a:rPr lang="pl-PL" sz="2700" dirty="0" smtClean="0">
                <a:solidFill>
                  <a:srgbClr val="002060"/>
                </a:solidFill>
              </a:rPr>
              <a:t>- z hotelu na </a:t>
            </a:r>
            <a:r>
              <a:rPr lang="pl-PL" sz="2700" dirty="0">
                <a:solidFill>
                  <a:srgbClr val="002060"/>
                </a:solidFill>
              </a:rPr>
              <a:t>lotnisko w </a:t>
            </a:r>
            <a:r>
              <a:rPr lang="pl-PL" sz="2700" dirty="0" smtClean="0">
                <a:solidFill>
                  <a:srgbClr val="002060"/>
                </a:solidFill>
              </a:rPr>
              <a:t>Finlandii </a:t>
            </a:r>
            <a:r>
              <a:rPr lang="pl-PL" sz="2700" dirty="0">
                <a:solidFill>
                  <a:srgbClr val="002060"/>
                </a:solidFill>
              </a:rPr>
              <a:t>w </a:t>
            </a:r>
            <a:r>
              <a:rPr lang="pl-PL" sz="2700" dirty="0" smtClean="0">
                <a:solidFill>
                  <a:srgbClr val="002060"/>
                </a:solidFill>
              </a:rPr>
              <a:t>dniu wyjazdu (wyjazd z hotelu o godz. 08:00)</a:t>
            </a:r>
            <a:br>
              <a:rPr lang="pl-PL" sz="2700" dirty="0" smtClean="0">
                <a:solidFill>
                  <a:srgbClr val="002060"/>
                </a:solidFill>
              </a:rPr>
            </a:br>
            <a:r>
              <a:rPr lang="pl-PL" sz="2700" b="1" dirty="0" smtClean="0">
                <a:solidFill>
                  <a:srgbClr val="002060"/>
                </a:solidFill>
              </a:rPr>
              <a:t/>
            </a:r>
            <a:br>
              <a:rPr lang="pl-PL" sz="2700" b="1" dirty="0" smtClean="0">
                <a:solidFill>
                  <a:srgbClr val="002060"/>
                </a:solidFill>
              </a:rPr>
            </a:br>
            <a:r>
              <a:rPr lang="pl-PL" sz="2700" b="1" u="sng" dirty="0" smtClean="0">
                <a:solidFill>
                  <a:srgbClr val="002060"/>
                </a:solidFill>
              </a:rPr>
              <a:t>Transport hotel - miejsce szkolenia w Finlandii:</a:t>
            </a:r>
            <a:r>
              <a:rPr lang="pl-PL" sz="2700" b="1" u="sng" dirty="0">
                <a:solidFill>
                  <a:srgbClr val="002060"/>
                </a:solidFill>
              </a:rPr>
              <a:t/>
            </a:r>
            <a:br>
              <a:rPr lang="pl-PL" sz="2700" b="1" u="sng" dirty="0">
                <a:solidFill>
                  <a:srgbClr val="002060"/>
                </a:solidFill>
              </a:rPr>
            </a:br>
            <a:r>
              <a:rPr lang="pl-PL" sz="2700" dirty="0" smtClean="0">
                <a:solidFill>
                  <a:srgbClr val="002060"/>
                </a:solidFill>
              </a:rPr>
              <a:t>Od </a:t>
            </a:r>
            <a:r>
              <a:rPr lang="pl-PL" sz="2700" dirty="0">
                <a:solidFill>
                  <a:srgbClr val="002060"/>
                </a:solidFill>
              </a:rPr>
              <a:t>poniedziałku do piątku zapewniony będzie transport </a:t>
            </a:r>
            <a:r>
              <a:rPr lang="pl-PL" sz="2700" dirty="0" smtClean="0">
                <a:solidFill>
                  <a:srgbClr val="002060"/>
                </a:solidFill>
              </a:rPr>
              <a:t>(bus</a:t>
            </a:r>
            <a:r>
              <a:rPr lang="pl-PL" sz="2700" dirty="0">
                <a:solidFill>
                  <a:srgbClr val="002060"/>
                </a:solidFill>
              </a:rPr>
              <a:t>) </a:t>
            </a:r>
            <a:r>
              <a:rPr lang="pl-PL" sz="2700" dirty="0" smtClean="0">
                <a:solidFill>
                  <a:srgbClr val="002060"/>
                </a:solidFill>
              </a:rPr>
              <a:t>do </a:t>
            </a:r>
            <a:r>
              <a:rPr lang="pl-PL" sz="2700" dirty="0">
                <a:solidFill>
                  <a:srgbClr val="002060"/>
                </a:solidFill>
              </a:rPr>
              <a:t>miejsca </a:t>
            </a:r>
            <a:r>
              <a:rPr lang="pl-PL" sz="2700" dirty="0" smtClean="0">
                <a:solidFill>
                  <a:srgbClr val="002060"/>
                </a:solidFill>
              </a:rPr>
              <a:t>szkolenia w Finlandii i </a:t>
            </a:r>
            <a:r>
              <a:rPr lang="pl-PL" sz="2700" dirty="0">
                <a:solidFill>
                  <a:srgbClr val="002060"/>
                </a:solidFill>
              </a:rPr>
              <a:t>z powrotem</a:t>
            </a:r>
            <a:r>
              <a:rPr lang="pl-PL" sz="2700" dirty="0" smtClean="0">
                <a:solidFill>
                  <a:srgbClr val="002060"/>
                </a:solidFill>
              </a:rPr>
              <a:t>. </a:t>
            </a:r>
            <a:r>
              <a:rPr lang="pl-PL" sz="2800" dirty="0">
                <a:solidFill>
                  <a:srgbClr val="002060"/>
                </a:solidFill>
              </a:rPr>
              <a:t/>
            </a:r>
            <a:br>
              <a:rPr lang="pl-PL" sz="2800" dirty="0">
                <a:solidFill>
                  <a:srgbClr val="002060"/>
                </a:solidFill>
              </a:rPr>
            </a:br>
            <a:r>
              <a:rPr lang="en-US" sz="2200" b="1" dirty="0" smtClean="0">
                <a:solidFill>
                  <a:srgbClr val="FF0000"/>
                </a:solidFill>
              </a:rPr>
              <a:t/>
            </a:r>
            <a:br>
              <a:rPr lang="en-US" sz="2200" b="1" dirty="0" smtClean="0">
                <a:solidFill>
                  <a:srgbClr val="FF0000"/>
                </a:solidFill>
              </a:rPr>
            </a:br>
            <a:r>
              <a:rPr lang="en-US" sz="2200" b="1" dirty="0" smtClean="0">
                <a:solidFill>
                  <a:srgbClr val="FF0000"/>
                </a:solidFill>
              </a:rPr>
              <a:t/>
            </a:r>
            <a:br>
              <a:rPr lang="en-US" sz="2200" b="1" dirty="0" smtClean="0">
                <a:solidFill>
                  <a:srgbClr val="FF0000"/>
                </a:solidFill>
              </a:rPr>
            </a:br>
            <a:endParaRPr lang="en-US" sz="3200" b="1" dirty="0">
              <a:solidFill>
                <a:srgbClr val="002060"/>
              </a:solidFill>
            </a:endParaRPr>
          </a:p>
        </p:txBody>
      </p:sp>
      <p:pic>
        <p:nvPicPr>
          <p:cNvPr id="4" name="Obraz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  <p:sp>
        <p:nvSpPr>
          <p:cNvPr id="3" name="pole tekstowe 2"/>
          <p:cNvSpPr txBox="1"/>
          <p:nvPr/>
        </p:nvSpPr>
        <p:spPr>
          <a:xfrm>
            <a:off x="3739663" y="562707"/>
            <a:ext cx="4618892" cy="461665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pl-PL" sz="2400" b="1" dirty="0" smtClean="0">
                <a:solidFill>
                  <a:schemeClr val="accent1"/>
                </a:solidFill>
              </a:rPr>
              <a:t>TRANSPORT</a:t>
            </a:r>
            <a:endParaRPr lang="pl-PL" sz="24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78318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222738" y="1641231"/>
            <a:ext cx="11617967" cy="4378568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 anchorCtr="0">
            <a:normAutofit fontScale="90000"/>
          </a:bodyPr>
          <a:lstStyle/>
          <a:p>
            <a:pPr algn="l">
              <a:lnSpc>
                <a:spcPct val="150000"/>
              </a:lnSpc>
            </a:pPr>
            <a:r>
              <a:rPr lang="pl-PL" sz="2200" b="1" dirty="0" smtClean="0">
                <a:solidFill>
                  <a:srgbClr val="002060"/>
                </a:solidFill>
              </a:rPr>
              <a:t/>
            </a:r>
            <a:br>
              <a:rPr lang="pl-PL" sz="2200" b="1" dirty="0" smtClean="0">
                <a:solidFill>
                  <a:srgbClr val="002060"/>
                </a:solidFill>
              </a:rPr>
            </a:br>
            <a:r>
              <a:rPr lang="pl-PL" sz="2200" b="1" dirty="0">
                <a:solidFill>
                  <a:srgbClr val="002060"/>
                </a:solidFill>
              </a:rPr>
              <a:t/>
            </a:r>
            <a:br>
              <a:rPr lang="pl-PL" sz="2200" b="1" dirty="0">
                <a:solidFill>
                  <a:srgbClr val="002060"/>
                </a:solidFill>
              </a:rPr>
            </a:br>
            <a:r>
              <a:rPr lang="pl-PL" sz="2700" b="1" dirty="0">
                <a:solidFill>
                  <a:srgbClr val="002060"/>
                </a:solidFill>
              </a:rPr>
              <a:t/>
            </a:r>
            <a:br>
              <a:rPr lang="pl-PL" sz="2700" b="1" dirty="0">
                <a:solidFill>
                  <a:srgbClr val="002060"/>
                </a:solidFill>
              </a:rPr>
            </a:br>
            <a:r>
              <a:rPr lang="pl-PL" sz="2700" b="1" dirty="0" smtClean="0">
                <a:solidFill>
                  <a:srgbClr val="002060"/>
                </a:solidFill>
              </a:rPr>
              <a:t/>
            </a:r>
            <a:br>
              <a:rPr lang="pl-PL" sz="2700" b="1" dirty="0" smtClean="0">
                <a:solidFill>
                  <a:srgbClr val="002060"/>
                </a:solidFill>
              </a:rPr>
            </a:br>
            <a:r>
              <a:rPr lang="pl-PL" sz="2700" b="1" dirty="0" smtClean="0">
                <a:solidFill>
                  <a:srgbClr val="002060"/>
                </a:solidFill>
              </a:rPr>
              <a:t/>
            </a:r>
            <a:br>
              <a:rPr lang="pl-PL" sz="2700" b="1" dirty="0" smtClean="0">
                <a:solidFill>
                  <a:srgbClr val="002060"/>
                </a:solidFill>
              </a:rPr>
            </a:br>
            <a:r>
              <a:rPr lang="pl-PL" sz="2700" b="1" u="sng" dirty="0" smtClean="0">
                <a:solidFill>
                  <a:srgbClr val="002060"/>
                </a:solidFill>
              </a:rPr>
              <a:t>Hotel:</a:t>
            </a:r>
            <a:r>
              <a:rPr lang="pl-PL" sz="2700" b="1" dirty="0" smtClean="0">
                <a:solidFill>
                  <a:srgbClr val="002060"/>
                </a:solidFill>
              </a:rPr>
              <a:t> </a:t>
            </a:r>
            <a:r>
              <a:rPr lang="pl-PL" sz="2700" dirty="0">
                <a:solidFill>
                  <a:srgbClr val="002060"/>
                </a:solidFill>
              </a:rPr>
              <a:t/>
            </a:r>
            <a:br>
              <a:rPr lang="pl-PL" sz="2700" dirty="0">
                <a:solidFill>
                  <a:srgbClr val="002060"/>
                </a:solidFill>
              </a:rPr>
            </a:br>
            <a:r>
              <a:rPr lang="fi-FI" sz="2700" b="1" dirty="0">
                <a:solidFill>
                  <a:srgbClr val="002060"/>
                </a:solidFill>
              </a:rPr>
              <a:t>Carlton Hotel</a:t>
            </a:r>
            <a:r>
              <a:rPr lang="fi-FI" sz="2700" dirty="0">
                <a:solidFill>
                  <a:srgbClr val="002060"/>
                </a:solidFill>
              </a:rPr>
              <a:t>:</a:t>
            </a:r>
            <a:br>
              <a:rPr lang="fi-FI" sz="2700" dirty="0">
                <a:solidFill>
                  <a:srgbClr val="002060"/>
                </a:solidFill>
              </a:rPr>
            </a:br>
            <a:r>
              <a:rPr lang="fi-FI" sz="2700" dirty="0">
                <a:solidFill>
                  <a:srgbClr val="002060"/>
                </a:solidFill>
              </a:rPr>
              <a:t>Adres: Kaisaniemenkatu 3, 00100 Helsinki</a:t>
            </a:r>
            <a:br>
              <a:rPr lang="fi-FI" sz="2700" dirty="0">
                <a:solidFill>
                  <a:srgbClr val="002060"/>
                </a:solidFill>
              </a:rPr>
            </a:br>
            <a:r>
              <a:rPr lang="fi-FI" sz="2700" b="1" dirty="0">
                <a:solidFill>
                  <a:srgbClr val="002060"/>
                </a:solidFill>
              </a:rPr>
              <a:t>Omena Hotel Helsinki </a:t>
            </a:r>
            <a:r>
              <a:rPr lang="fi-FI" sz="2700" b="1" dirty="0" smtClean="0">
                <a:solidFill>
                  <a:srgbClr val="002060"/>
                </a:solidFill>
              </a:rPr>
              <a:t>Lönnrotinkatu</a:t>
            </a:r>
            <a:r>
              <a:rPr lang="pl-PL" sz="2700" b="1" dirty="0" smtClean="0">
                <a:solidFill>
                  <a:srgbClr val="002060"/>
                </a:solidFill>
              </a:rPr>
              <a:t>:</a:t>
            </a:r>
            <a:r>
              <a:rPr lang="fi-FI" sz="2700" dirty="0">
                <a:solidFill>
                  <a:srgbClr val="002060"/>
                </a:solidFill>
              </a:rPr>
              <a:t/>
            </a:r>
            <a:br>
              <a:rPr lang="fi-FI" sz="2700" dirty="0">
                <a:solidFill>
                  <a:srgbClr val="002060"/>
                </a:solidFill>
              </a:rPr>
            </a:br>
            <a:r>
              <a:rPr lang="fi-FI" sz="2700" dirty="0">
                <a:solidFill>
                  <a:srgbClr val="002060"/>
                </a:solidFill>
              </a:rPr>
              <a:t>Lönnrotinkatu 13, 00120 Helsinki, Finlandia</a:t>
            </a:r>
            <a:r>
              <a:rPr lang="pl-PL" sz="2700" dirty="0" smtClean="0">
                <a:solidFill>
                  <a:srgbClr val="002060"/>
                </a:solidFill>
              </a:rPr>
              <a:t/>
            </a:r>
            <a:br>
              <a:rPr lang="pl-PL" sz="2700" dirty="0" smtClean="0">
                <a:solidFill>
                  <a:srgbClr val="002060"/>
                </a:solidFill>
              </a:rPr>
            </a:br>
            <a:r>
              <a:rPr lang="pl-PL" sz="2700" b="1" dirty="0" smtClean="0">
                <a:solidFill>
                  <a:srgbClr val="002060"/>
                </a:solidFill>
              </a:rPr>
              <a:t>Zakwaterowanie w pokojach 1-osobowych </a:t>
            </a:r>
            <a:r>
              <a:rPr lang="pl-PL" sz="2700" b="1" dirty="0">
                <a:solidFill>
                  <a:srgbClr val="002060"/>
                </a:solidFill>
              </a:rPr>
              <a:t>z </a:t>
            </a:r>
            <a:r>
              <a:rPr lang="pl-PL" sz="2700" b="1" dirty="0" smtClean="0">
                <a:solidFill>
                  <a:srgbClr val="002060"/>
                </a:solidFill>
              </a:rPr>
              <a:t>łazienką z dostępem do bezpłatnego </a:t>
            </a:r>
            <a:r>
              <a:rPr lang="pl-PL" sz="2700" b="1" dirty="0" err="1" smtClean="0">
                <a:solidFill>
                  <a:srgbClr val="002060"/>
                </a:solidFill>
              </a:rPr>
              <a:t>internetu</a:t>
            </a:r>
            <a:r>
              <a:rPr lang="pl-PL" sz="2700" b="1" dirty="0">
                <a:solidFill>
                  <a:srgbClr val="002060"/>
                </a:solidFill>
              </a:rPr>
              <a:t>.</a:t>
            </a:r>
            <a:r>
              <a:rPr lang="pl-PL" sz="2700" dirty="0">
                <a:solidFill>
                  <a:srgbClr val="002060"/>
                </a:solidFill>
              </a:rPr>
              <a:t/>
            </a:r>
            <a:br>
              <a:rPr lang="pl-PL" sz="2700" dirty="0">
                <a:solidFill>
                  <a:srgbClr val="002060"/>
                </a:solidFill>
              </a:rPr>
            </a:br>
            <a:r>
              <a:rPr lang="pl-PL" sz="2800" b="1" dirty="0">
                <a:solidFill>
                  <a:srgbClr val="002060"/>
                </a:solidFill>
              </a:rPr>
              <a:t/>
            </a:r>
            <a:br>
              <a:rPr lang="pl-PL" sz="2800" b="1" dirty="0">
                <a:solidFill>
                  <a:srgbClr val="002060"/>
                </a:solidFill>
              </a:rPr>
            </a:br>
            <a:r>
              <a:rPr lang="pl-PL" sz="2800" b="1" dirty="0" smtClean="0">
                <a:solidFill>
                  <a:srgbClr val="002060"/>
                </a:solidFill>
              </a:rPr>
              <a:t/>
            </a:r>
            <a:br>
              <a:rPr lang="pl-PL" sz="2800" b="1" dirty="0" smtClean="0">
                <a:solidFill>
                  <a:srgbClr val="002060"/>
                </a:solidFill>
              </a:rPr>
            </a:br>
            <a:r>
              <a:rPr lang="pl-PL" sz="2800" b="1" dirty="0">
                <a:solidFill>
                  <a:srgbClr val="002060"/>
                </a:solidFill>
              </a:rPr>
              <a:t/>
            </a:r>
            <a:br>
              <a:rPr lang="pl-PL" sz="2800" b="1" dirty="0">
                <a:solidFill>
                  <a:srgbClr val="002060"/>
                </a:solidFill>
              </a:rPr>
            </a:br>
            <a:r>
              <a:rPr lang="pl-PL" sz="2800" b="1" dirty="0">
                <a:solidFill>
                  <a:srgbClr val="002060"/>
                </a:solidFill>
              </a:rPr>
              <a:t/>
            </a:r>
            <a:br>
              <a:rPr lang="pl-PL" sz="2800" b="1" dirty="0">
                <a:solidFill>
                  <a:srgbClr val="002060"/>
                </a:solidFill>
              </a:rPr>
            </a:br>
            <a:endParaRPr lang="pl-PL" sz="2800" b="1" dirty="0">
              <a:solidFill>
                <a:srgbClr val="002060"/>
              </a:solidFill>
            </a:endParaRPr>
          </a:p>
        </p:txBody>
      </p:sp>
      <p:pic>
        <p:nvPicPr>
          <p:cNvPr id="4" name="Obraz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  <p:sp>
        <p:nvSpPr>
          <p:cNvPr id="5" name="pole tekstowe 4"/>
          <p:cNvSpPr txBox="1"/>
          <p:nvPr/>
        </p:nvSpPr>
        <p:spPr>
          <a:xfrm>
            <a:off x="3915509" y="668215"/>
            <a:ext cx="4618892" cy="461665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pl-PL" sz="2400" b="1" dirty="0" smtClean="0">
                <a:solidFill>
                  <a:schemeClr val="accent1"/>
                </a:solidFill>
              </a:rPr>
              <a:t>ZAKWATEROWANIE</a:t>
            </a:r>
            <a:endParaRPr lang="pl-PL" sz="24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71626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850151" y="891803"/>
            <a:ext cx="10522699" cy="4975598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 anchorCtr="0">
            <a:normAutofit fontScale="90000"/>
          </a:bodyPr>
          <a:lstStyle/>
          <a:p>
            <a:pPr algn="l">
              <a:lnSpc>
                <a:spcPct val="100000"/>
              </a:lnSpc>
            </a:pPr>
            <a:r>
              <a:rPr lang="pl-PL" sz="2800" dirty="0" smtClean="0">
                <a:solidFill>
                  <a:srgbClr val="002060"/>
                </a:solidFill>
              </a:rPr>
              <a:t/>
            </a:r>
            <a:br>
              <a:rPr lang="pl-PL" sz="2800" dirty="0" smtClean="0">
                <a:solidFill>
                  <a:srgbClr val="002060"/>
                </a:solidFill>
              </a:rPr>
            </a:br>
            <a:r>
              <a:rPr lang="pl-PL" sz="2800" dirty="0" smtClean="0">
                <a:solidFill>
                  <a:srgbClr val="002060"/>
                </a:solidFill>
              </a:rPr>
              <a:t/>
            </a:r>
            <a:br>
              <a:rPr lang="pl-PL" sz="2800" dirty="0" smtClean="0">
                <a:solidFill>
                  <a:srgbClr val="002060"/>
                </a:solidFill>
              </a:rPr>
            </a:br>
            <a:r>
              <a:rPr lang="pl-PL" sz="2700" b="1" u="sng" dirty="0" smtClean="0">
                <a:solidFill>
                  <a:srgbClr val="002060"/>
                </a:solidFill>
              </a:rPr>
              <a:t>Śniadania:</a:t>
            </a:r>
            <a:r>
              <a:rPr lang="pl-PL" sz="2700" b="1" dirty="0" smtClean="0">
                <a:solidFill>
                  <a:srgbClr val="002060"/>
                </a:solidFill>
              </a:rPr>
              <a:t/>
            </a:r>
            <a:br>
              <a:rPr lang="pl-PL" sz="2700" b="1" dirty="0" smtClean="0">
                <a:solidFill>
                  <a:srgbClr val="002060"/>
                </a:solidFill>
              </a:rPr>
            </a:br>
            <a:r>
              <a:rPr lang="pl-PL" sz="2700" dirty="0" smtClean="0">
                <a:solidFill>
                  <a:srgbClr val="002060"/>
                </a:solidFill>
              </a:rPr>
              <a:t>- zapewnione </a:t>
            </a:r>
            <a:r>
              <a:rPr lang="pl-PL" sz="2700" dirty="0">
                <a:solidFill>
                  <a:srgbClr val="002060"/>
                </a:solidFill>
              </a:rPr>
              <a:t>w dniach szkolenia </a:t>
            </a:r>
            <a:r>
              <a:rPr lang="pl-PL" sz="2700" dirty="0" smtClean="0">
                <a:solidFill>
                  <a:srgbClr val="002060"/>
                </a:solidFill>
              </a:rPr>
              <a:t>w restauracji hotelowej w godzinach 07:00-08:00 łącznie z dniem odlotu.</a:t>
            </a:r>
            <a:br>
              <a:rPr lang="pl-PL" sz="2700" dirty="0" smtClean="0">
                <a:solidFill>
                  <a:srgbClr val="002060"/>
                </a:solidFill>
              </a:rPr>
            </a:br>
            <a:r>
              <a:rPr lang="pl-PL" sz="2700" dirty="0" smtClean="0">
                <a:solidFill>
                  <a:srgbClr val="002060"/>
                </a:solidFill>
              </a:rPr>
              <a:t/>
            </a:r>
            <a:br>
              <a:rPr lang="pl-PL" sz="2700" dirty="0" smtClean="0">
                <a:solidFill>
                  <a:srgbClr val="002060"/>
                </a:solidFill>
              </a:rPr>
            </a:br>
            <a:r>
              <a:rPr lang="pl-PL" sz="2700" b="1" u="sng" dirty="0" smtClean="0">
                <a:solidFill>
                  <a:srgbClr val="002060"/>
                </a:solidFill>
              </a:rPr>
              <a:t>Lunch</a:t>
            </a:r>
            <a:r>
              <a:rPr lang="pl-PL" sz="2700" b="1" u="sng" dirty="0">
                <a:solidFill>
                  <a:srgbClr val="002060"/>
                </a:solidFill>
              </a:rPr>
              <a:t>: </a:t>
            </a:r>
            <a:r>
              <a:rPr lang="pl-PL" sz="2700" b="1" dirty="0">
                <a:solidFill>
                  <a:srgbClr val="002060"/>
                </a:solidFill>
              </a:rPr>
              <a:t/>
            </a:r>
            <a:br>
              <a:rPr lang="pl-PL" sz="2700" b="1" dirty="0">
                <a:solidFill>
                  <a:srgbClr val="002060"/>
                </a:solidFill>
              </a:rPr>
            </a:br>
            <a:r>
              <a:rPr lang="pl-PL" sz="2700" dirty="0">
                <a:solidFill>
                  <a:srgbClr val="002060"/>
                </a:solidFill>
              </a:rPr>
              <a:t>- zapewniony przez Uniwersytet </a:t>
            </a:r>
            <a:r>
              <a:rPr lang="pl-PL" sz="2700" dirty="0" smtClean="0">
                <a:solidFill>
                  <a:srgbClr val="002060"/>
                </a:solidFill>
              </a:rPr>
              <a:t>w Stołówce </a:t>
            </a:r>
            <a:r>
              <a:rPr lang="pl-PL" sz="2700" dirty="0">
                <a:solidFill>
                  <a:srgbClr val="002060"/>
                </a:solidFill>
              </a:rPr>
              <a:t>U</a:t>
            </a:r>
            <a:r>
              <a:rPr lang="pl-PL" sz="2700" dirty="0" smtClean="0">
                <a:solidFill>
                  <a:srgbClr val="002060"/>
                </a:solidFill>
              </a:rPr>
              <a:t>niwersyteckiej. </a:t>
            </a:r>
            <a:r>
              <a:rPr lang="pl-PL" sz="2700" dirty="0">
                <a:solidFill>
                  <a:srgbClr val="002060"/>
                </a:solidFill>
              </a:rPr>
              <a:t/>
            </a:r>
            <a:br>
              <a:rPr lang="pl-PL" sz="2700" dirty="0">
                <a:solidFill>
                  <a:srgbClr val="002060"/>
                </a:solidFill>
              </a:rPr>
            </a:br>
            <a:r>
              <a:rPr lang="pl-PL" sz="2700" dirty="0">
                <a:solidFill>
                  <a:srgbClr val="002060"/>
                </a:solidFill>
              </a:rPr>
              <a:t/>
            </a:r>
            <a:br>
              <a:rPr lang="pl-PL" sz="2700" dirty="0">
                <a:solidFill>
                  <a:srgbClr val="002060"/>
                </a:solidFill>
              </a:rPr>
            </a:br>
            <a:r>
              <a:rPr lang="pl-PL" sz="2700" b="1" u="sng" dirty="0" smtClean="0">
                <a:solidFill>
                  <a:srgbClr val="002060"/>
                </a:solidFill>
              </a:rPr>
              <a:t>Kolacje:</a:t>
            </a:r>
            <a:br>
              <a:rPr lang="pl-PL" sz="2700" b="1" u="sng" dirty="0" smtClean="0">
                <a:solidFill>
                  <a:srgbClr val="002060"/>
                </a:solidFill>
              </a:rPr>
            </a:br>
            <a:r>
              <a:rPr lang="pl-PL" sz="2700" dirty="0" smtClean="0">
                <a:solidFill>
                  <a:srgbClr val="002060"/>
                </a:solidFill>
              </a:rPr>
              <a:t>- zapewnione </a:t>
            </a:r>
            <a:r>
              <a:rPr lang="pl-PL" sz="2700" dirty="0">
                <a:solidFill>
                  <a:srgbClr val="002060"/>
                </a:solidFill>
              </a:rPr>
              <a:t>w dniach </a:t>
            </a:r>
            <a:r>
              <a:rPr lang="pl-PL" sz="2700" dirty="0" smtClean="0">
                <a:solidFill>
                  <a:srgbClr val="002060"/>
                </a:solidFill>
              </a:rPr>
              <a:t>szkolenia o godz</a:t>
            </a:r>
            <a:r>
              <a:rPr lang="pl-PL" sz="2700" dirty="0">
                <a:solidFill>
                  <a:srgbClr val="002060"/>
                </a:solidFill>
              </a:rPr>
              <a:t>. </a:t>
            </a:r>
            <a:r>
              <a:rPr lang="pl-PL" sz="2700" dirty="0" smtClean="0">
                <a:solidFill>
                  <a:srgbClr val="002060"/>
                </a:solidFill>
              </a:rPr>
              <a:t>18:00-19:00, łącznie z dniem przylotu.</a:t>
            </a:r>
            <a:r>
              <a:rPr lang="pl-PL" sz="2200" b="1" dirty="0">
                <a:solidFill>
                  <a:srgbClr val="002060"/>
                </a:solidFill>
              </a:rPr>
              <a:t/>
            </a:r>
            <a:br>
              <a:rPr lang="pl-PL" sz="2200" b="1" dirty="0">
                <a:solidFill>
                  <a:srgbClr val="002060"/>
                </a:solidFill>
              </a:rPr>
            </a:br>
            <a:r>
              <a:rPr lang="pl-PL" sz="2200" b="1" dirty="0" smtClean="0">
                <a:solidFill>
                  <a:srgbClr val="002060"/>
                </a:solidFill>
              </a:rPr>
              <a:t/>
            </a:r>
            <a:br>
              <a:rPr lang="pl-PL" sz="2200" b="1" dirty="0" smtClean="0">
                <a:solidFill>
                  <a:srgbClr val="002060"/>
                </a:solidFill>
              </a:rPr>
            </a:br>
            <a:r>
              <a:rPr lang="pl-PL" sz="2800" b="1" dirty="0">
                <a:solidFill>
                  <a:srgbClr val="002060"/>
                </a:solidFill>
              </a:rPr>
              <a:t/>
            </a:r>
            <a:br>
              <a:rPr lang="pl-PL" sz="2800" b="1" dirty="0">
                <a:solidFill>
                  <a:srgbClr val="002060"/>
                </a:solidFill>
              </a:rPr>
            </a:br>
            <a:endParaRPr lang="pl-PL" sz="2800" b="1" dirty="0">
              <a:solidFill>
                <a:srgbClr val="002060"/>
              </a:solidFill>
            </a:endParaRPr>
          </a:p>
        </p:txBody>
      </p:sp>
      <p:pic>
        <p:nvPicPr>
          <p:cNvPr id="5" name="Obraz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40077" y="6019799"/>
            <a:ext cx="7743280" cy="525147"/>
          </a:xfrm>
          <a:prstGeom prst="rect">
            <a:avLst/>
          </a:prstGeom>
        </p:spPr>
      </p:pic>
      <p:sp>
        <p:nvSpPr>
          <p:cNvPr id="4" name="pole tekstowe 3"/>
          <p:cNvSpPr txBox="1"/>
          <p:nvPr/>
        </p:nvSpPr>
        <p:spPr>
          <a:xfrm>
            <a:off x="3821724" y="329317"/>
            <a:ext cx="4618892" cy="461665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pl-PL" sz="2400" b="1" dirty="0" smtClean="0">
                <a:solidFill>
                  <a:schemeClr val="accent1"/>
                </a:solidFill>
              </a:rPr>
              <a:t>WYŻYWIENIE</a:t>
            </a:r>
            <a:endParaRPr lang="pl-PL" sz="2400" b="1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06859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4285</TotalTime>
  <Words>367</Words>
  <Application>Microsoft Office PowerPoint</Application>
  <PresentationFormat>Niestandardowy</PresentationFormat>
  <Paragraphs>94</Paragraphs>
  <Slides>13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13</vt:i4>
      </vt:variant>
    </vt:vector>
  </HeadingPairs>
  <TitlesOfParts>
    <vt:vector size="14" baseType="lpstr">
      <vt:lpstr>Motyw pakietu Office</vt:lpstr>
      <vt:lpstr>Informacje dotyczące wizyty studyjnej na Uniwersytecie Helsińskim  w dn. 19-25.05.2019 w projekcie pn. Liderzy w zarządzaniu uczelnią  w ramach POWER</vt:lpstr>
      <vt:lpstr> 1. Cel szkolenia:  poprawa kompetencji zarządczych kadry zarządzającej polskich uczelni dzięki poznaniu dobrych praktyk w zakresie: konsolidacji uczelni, współpracy z otoczeniem społeczno-gospodarczym, rozwoju nowych metod edukacyjnych i kompetencji studentów oraz kadry akademickiej, współpracy uczelni i instytutów badawczych, internacjonalizacji uczelni, komercjalizacji wyników badań, modeli uczelni, rozwoju kluczowych kompetencji uczelni.   </vt:lpstr>
      <vt:lpstr>Prezentacja programu PowerPoint</vt:lpstr>
      <vt:lpstr>Prezentacja programu PowerPoint</vt:lpstr>
      <vt:lpstr>Prezentacja programu PowerPoint</vt:lpstr>
      <vt:lpstr>1. Wylot - niedziela 19 maja 2019 r.  Liniami lotniczymi FINNAIR:  wylot z Warszawy (lotnisko Chopina) o godz. 19:25 przylot do Finlandii (Helsinki-Vantaa) o godz. 22:05  2. Przylot – sobota 25 maja 2019 r.  Liniami lotniczymi FINNAIR:  wylot z Finlandii (Helsinki-Vantaa) o godz. 11:35  przylot do Warszawy (lotnisko Chopina) o godz. 12:20  Zbiórka na lotnisku Okęcie w niedzielę 19 maja 2019 r. o godz. 17:40 przy stanowisku odpraw LOT w hali odlotów.  Koszty dojazdu z miejsca zamieszkania na lotnisko w Warszawie i z lotniska  w Warszawie do miejsca zamieszkania uczestnik wyjazdu rozlicza z uczelnią,  na której jest zatrudniony, według zasad obowiązujących na tej uczelni.</vt:lpstr>
      <vt:lpstr>   Zapewniony zostanie transport (bus): - z lotniska w Finlandii do hotelu w dniu przyjazdu (planowany przyjazd do hotelu ok. 23, kolacja 23:00-24:00) - z hotelu na lotnisko w Finlandii w dniu wyjazdu (wyjazd z hotelu o godz. 08:00)  Transport hotel - miejsce szkolenia w Finlandii: Od poniedziałku do piątku zapewniony będzie transport (bus) do miejsca szkolenia w Finlandii i z powrotem.    </vt:lpstr>
      <vt:lpstr>     Hotel:  Carlton Hotel: Adres: Kaisaniemenkatu 3, 00100 Helsinki Omena Hotel Helsinki Lönnrotinkatu: Lönnrotinkatu 13, 00120 Helsinki, Finlandia Zakwaterowanie w pokojach 1-osobowych z łazienką z dostępem do bezpłatnego internetu.     </vt:lpstr>
      <vt:lpstr>  Śniadania: - zapewnione w dniach szkolenia w restauracji hotelowej w godzinach 07:00-08:00 łącznie z dniem odlotu.  Lunch:  - zapewniony przez Uniwersytet w Stołówce Uniwersyteckiej.   Kolacje: - zapewnione w dniach szkolenia o godz. 18:00-19:00, łącznie z dniem przylotu.   </vt:lpstr>
      <vt:lpstr> Ubezpieczyciel:  Gothaer Towarzystwo Ubezpieczeń S.A.  Ogólne warunki ubezpieczenia oraz jego zakres zostaną przesłane w mailu.  Karty potwierdzające ubezpieczenie kosztów leczenia za granicą z numerem telefonu, pod który należy zgłosić ew. szkodę, zostaną rozdane na spotkaniu przedwyjazdowym, ewentualnie na lotnisku w dniu odlotu.  </vt:lpstr>
      <vt:lpstr>  1. Sugerujemy, aby uczestnicy wyjazdu zaopatrzyli się w karty EKUZ.  2. Obecność na zajęciach jest obowiązkowa.  3. Konieczność codziennego podpisywania list obecności i wypełniania ankiet ewaluacyjnych. 4. MNiSW nie wypłaca uczestnikom diet wyjazdowych. 5. Raport. Bardzo prosimy o upewnienie się, czy oświadczenie dotyczące zgody na przetwarzanie danych osobowych została przekazana pracownikowi MNiSW.  </vt:lpstr>
      <vt:lpstr>Pytania do prezentacji.  W razie dodatkowych pytań  po spotkaniu przedwyjazdowym  prosimy o przesłanie zapytania na adres mailowy:  Liderzy@mnisw.gov.pl</vt:lpstr>
      <vt:lpstr>Prezentacja programu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BKI</dc:title>
  <dc:creator>Modrzyński Paweł</dc:creator>
  <cp:lastModifiedBy>Kulpińska Klaudia</cp:lastModifiedBy>
  <cp:revision>321</cp:revision>
  <cp:lastPrinted>2018-11-22T15:10:15Z</cp:lastPrinted>
  <dcterms:created xsi:type="dcterms:W3CDTF">2016-06-28T13:24:32Z</dcterms:created>
  <dcterms:modified xsi:type="dcterms:W3CDTF">2019-05-15T12:00:55Z</dcterms:modified>
</cp:coreProperties>
</file>

<file path=docProps/thumbnail.jpeg>
</file>